
<file path=[Content_Types].xml><?xml version="1.0" encoding="utf-8"?>
<Types xmlns="http://schemas.openxmlformats.org/package/2006/content-types">
  <Default Extension="jpeg" ContentType="image/jpeg"/>
  <Default Extension="png" ContentType="image/png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
<Relationships xmlns="http://schemas.openxmlformats.org/package/2006/relationships">
    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OPPOSans H"/>
      <p:regular r:id="rId22"/>
    </p:embeddedFont>
    <p:embeddedFont>
      <p:font typeface="OPPOSans R"/>
      <p:regular r:id="rId23"/>
    </p:embeddedFont>
    <p:embeddedFont>
      <p:font typeface="Source Han Sans"/>
      <p:regular r:id="rId24"/>
    </p:embeddedFont>
    <p:embeddedFont>
      <p:font typeface="Source Han Sans CN Bold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font" Target="fonts/font1.fntdata"/>
<Relationship Id="rId23" Type="http://schemas.openxmlformats.org/officeDocument/2006/relationships/font" Target="fonts/font3.fntdata"/>
<Relationship Id="rId24" Type="http://schemas.openxmlformats.org/officeDocument/2006/relationships/font" Target="fonts/font4.fntdata"/>
<Relationship Id="rId25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0.jpeg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4.jpeg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9.jpeg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jpeg"/>
<Relationship Id="rId3" Type="http://schemas.openxmlformats.org/officeDocument/2006/relationships/image" Target="../media/image2.jpeg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jpeg"/>
<Relationship Id="rId3" Type="http://schemas.openxmlformats.org/officeDocument/2006/relationships/image" Target="../media/image5.jpeg"/>
<Relationship Id="rId4" Type="http://schemas.openxmlformats.org/officeDocument/2006/relationships/image" Target="../media/image8.jpeg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9279861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879876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23887" y="1914869"/>
            <a:ext cx="8207291" cy="2932006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55772" y="1972588"/>
            <a:ext cx="6616336" cy="2149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采购部年度工作总结报告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05785" y="412233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92200" y="4595254"/>
            <a:ext cx="6624638" cy="7421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23888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53636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74646" y="793856"/>
            <a:ext cx="1502855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83054" y="5501377"/>
            <a:ext cx="3018547" cy="4086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264902" y="5501377"/>
            <a:ext cx="3018547" cy="4086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6587" y="5352043"/>
            <a:ext cx="701739" cy="67441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101864" y="5352043"/>
            <a:ext cx="701739" cy="67441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497053" y="5552300"/>
            <a:ext cx="1943650" cy="3068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汇报人：AiPPT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985664" y="5586052"/>
            <a:ext cx="217225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汇报时间：20XX.X
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818932" y="5535639"/>
            <a:ext cx="337049" cy="33704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284209" y="5535639"/>
            <a:ext cx="337049" cy="337049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02079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789" t="0" r="32039" b="0"/>
          <a:stretch>
            <a:fillRect/>
          </a:stretch>
        </p:blipFill>
        <p:spPr>
          <a:xfrm rot="0" flipH="0" flipV="0">
            <a:off x="802079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6" name="标题 1"/>
          <p:cNvSpPr txBox="1"/>
          <p:nvPr/>
        </p:nvSpPr>
        <p:spPr>
          <a:xfrm rot="0" flipH="0" flipV="0">
            <a:off x="3618853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125023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631192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34017" t="1123" r="159" b="1442"/>
          <a:stretch>
            <a:fillRect/>
          </a:stretch>
        </p:blipFill>
        <p:spPr>
          <a:xfrm rot="0" flipH="0" flipV="0">
            <a:off x="-11863" y="1733386"/>
            <a:ext cx="4943294" cy="4115213"/>
          </a:xfrm>
          <a:custGeom>
            <a:avLst/>
            <a:gdLst/>
            <a:rect l="l" t="t" r="r" b="b"/>
            <a:pathLst>
              <a:path w="4943294" h="4115213">
                <a:moveTo>
                  <a:pt x="0" y="0"/>
                </a:moveTo>
                <a:lnTo>
                  <a:pt x="3043601" y="0"/>
                </a:lnTo>
                <a:cubicBezTo>
                  <a:pt x="4092773" y="0"/>
                  <a:pt x="4943294" y="921223"/>
                  <a:pt x="4943294" y="2057607"/>
                </a:cubicBezTo>
                <a:cubicBezTo>
                  <a:pt x="4943294" y="3193992"/>
                  <a:pt x="4092773" y="4115213"/>
                  <a:pt x="3043601" y="4115213"/>
                </a:cubicBezTo>
                <a:lnTo>
                  <a:pt x="0" y="411521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0" y="6673934"/>
            <a:ext cx="12192000" cy="184066"/>
          </a:xfrm>
          <a:custGeom>
            <a:avLst/>
            <a:gdLst>
              <a:gd name="connsiteX0" fmla="*/ 176164 w 12192000"/>
              <a:gd name="connsiteY0" fmla="*/ 0 h 184066"/>
              <a:gd name="connsiteX1" fmla="*/ 12015836 w 12192000"/>
              <a:gd name="connsiteY1" fmla="*/ 0 h 184066"/>
              <a:gd name="connsiteX2" fmla="*/ 12192000 w 12192000"/>
              <a:gd name="connsiteY2" fmla="*/ 176164 h 184066"/>
              <a:gd name="connsiteX3" fmla="*/ 12192000 w 12192000"/>
              <a:gd name="connsiteY3" fmla="*/ 184066 h 184066"/>
              <a:gd name="connsiteX4" fmla="*/ 0 w 12192000"/>
              <a:gd name="connsiteY4" fmla="*/ 184066 h 184066"/>
              <a:gd name="connsiteX5" fmla="*/ 0 w 12192000"/>
              <a:gd name="connsiteY5" fmla="*/ 176164 h 184066"/>
              <a:gd name="connsiteX6" fmla="*/ 176164 w 12192000"/>
              <a:gd name="connsiteY6" fmla="*/ 0 h 184066"/>
            </a:gdLst>
            <a:rect l="l" t="t" r="r" b="b"/>
            <a:pathLst>
              <a:path w="12192000" h="184066">
                <a:moveTo>
                  <a:pt x="176164" y="0"/>
                </a:moveTo>
                <a:lnTo>
                  <a:pt x="12015836" y="0"/>
                </a:lnTo>
                <a:cubicBezTo>
                  <a:pt x="12113129" y="0"/>
                  <a:pt x="12192000" y="78871"/>
                  <a:pt x="12192000" y="176164"/>
                </a:cubicBezTo>
                <a:lnTo>
                  <a:pt x="12192000" y="184066"/>
                </a:lnTo>
                <a:lnTo>
                  <a:pt x="0" y="184066"/>
                </a:lnTo>
                <a:lnTo>
                  <a:pt x="0" y="176164"/>
                </a:lnTo>
                <a:cubicBezTo>
                  <a:pt x="0" y="78871"/>
                  <a:pt x="78871" y="0"/>
                  <a:pt x="17616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72000"/>
                </a:schemeClr>
              </a:gs>
              <a:gs pos="100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622024" y="1320346"/>
            <a:ext cx="5096717" cy="1438370"/>
          </a:xfrm>
          <a:prstGeom prst="roundRect">
            <a:avLst>
              <a:gd name="adj" fmla="val 669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5177161" flipH="0" flipV="0">
            <a:off x="5329387" y="1772154"/>
            <a:ext cx="477082" cy="622008"/>
          </a:xfrm>
          <a:prstGeom prst="triangle">
            <a:avLst>
              <a:gd name="adj" fmla="val 89982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622024" y="4797764"/>
            <a:ext cx="5096717" cy="1489170"/>
          </a:xfrm>
          <a:prstGeom prst="roundRect">
            <a:avLst>
              <a:gd name="adj" fmla="val 669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7592748" flipH="0" flipV="0">
            <a:off x="5288900" y="5331851"/>
            <a:ext cx="477082" cy="622008"/>
          </a:xfrm>
          <a:prstGeom prst="triangle">
            <a:avLst>
              <a:gd name="adj" fmla="val 27429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175266" y="2963805"/>
            <a:ext cx="5096717" cy="1603470"/>
          </a:xfrm>
          <a:prstGeom prst="roundRect">
            <a:avLst>
              <a:gd name="adj" fmla="val 6694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89609" y="1409334"/>
            <a:ext cx="4805522" cy="4805522"/>
          </a:xfrm>
          <a:prstGeom prst="ellipse">
            <a:avLst/>
          </a:prstGeom>
          <a:noFill/>
          <a:ln w="19050" cap="sq">
            <a:gradFill>
              <a:gsLst>
                <a:gs pos="45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02138" y="1932466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142780" y="3670503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02138" y="5382626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850552" y="1320347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290417" y="1502374"/>
            <a:ext cx="260474" cy="226201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850552" y="4780572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405512" y="2960567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861746" y="3183835"/>
            <a:ext cx="274064" cy="241503"/>
          </a:xfrm>
          <a:custGeom>
            <a:avLst/>
            <a:gdLst>
              <a:gd name="connsiteX0" fmla="*/ 387040 w 681631"/>
              <a:gd name="connsiteY0" fmla="*/ 518313 h 600649"/>
              <a:gd name="connsiteX1" fmla="*/ 398517 w 681631"/>
              <a:gd name="connsiteY1" fmla="*/ 518313 h 600649"/>
              <a:gd name="connsiteX2" fmla="*/ 444756 w 681631"/>
              <a:gd name="connsiteY2" fmla="*/ 564876 h 600649"/>
              <a:gd name="connsiteX3" fmla="*/ 444802 w 681631"/>
              <a:gd name="connsiteY3" fmla="*/ 564923 h 600649"/>
              <a:gd name="connsiteX4" fmla="*/ 444756 w 681631"/>
              <a:gd name="connsiteY4" fmla="*/ 576353 h 600649"/>
              <a:gd name="connsiteX5" fmla="*/ 428589 w 681631"/>
              <a:gd name="connsiteY5" fmla="*/ 592520 h 600649"/>
              <a:gd name="connsiteX6" fmla="*/ 423738 w 681631"/>
              <a:gd name="connsiteY6" fmla="*/ 594784 h 600649"/>
              <a:gd name="connsiteX7" fmla="*/ 373460 w 681631"/>
              <a:gd name="connsiteY7" fmla="*/ 600604 h 600649"/>
              <a:gd name="connsiteX8" fmla="*/ 371930 w 681631"/>
              <a:gd name="connsiteY8" fmla="*/ 600619 h 600649"/>
              <a:gd name="connsiteX9" fmla="*/ 364567 w 681631"/>
              <a:gd name="connsiteY9" fmla="*/ 591873 h 600649"/>
              <a:gd name="connsiteX10" fmla="*/ 368609 w 681631"/>
              <a:gd name="connsiteY10" fmla="*/ 539655 h 600649"/>
              <a:gd name="connsiteX11" fmla="*/ 370873 w 681631"/>
              <a:gd name="connsiteY11" fmla="*/ 534480 h 600649"/>
              <a:gd name="connsiteX12" fmla="*/ 121255 w 681631"/>
              <a:gd name="connsiteY12" fmla="*/ 376529 h 600649"/>
              <a:gd name="connsiteX13" fmla="*/ 412261 w 681631"/>
              <a:gd name="connsiteY13" fmla="*/ 376529 h 600649"/>
              <a:gd name="connsiteX14" fmla="*/ 432469 w 681631"/>
              <a:gd name="connsiteY14" fmla="*/ 396739 h 600649"/>
              <a:gd name="connsiteX15" fmla="*/ 412261 w 681631"/>
              <a:gd name="connsiteY15" fmla="*/ 416947 h 600649"/>
              <a:gd name="connsiteX16" fmla="*/ 121255 w 681631"/>
              <a:gd name="connsiteY16" fmla="*/ 416947 h 600649"/>
              <a:gd name="connsiteX17" fmla="*/ 101045 w 681631"/>
              <a:gd name="connsiteY17" fmla="*/ 396739 h 600649"/>
              <a:gd name="connsiteX18" fmla="*/ 121255 w 681631"/>
              <a:gd name="connsiteY18" fmla="*/ 376529 h 600649"/>
              <a:gd name="connsiteX19" fmla="*/ 557600 w 681631"/>
              <a:gd name="connsiteY19" fmla="*/ 347106 h 600649"/>
              <a:gd name="connsiteX20" fmla="*/ 569079 w 681631"/>
              <a:gd name="connsiteY20" fmla="*/ 347106 h 600649"/>
              <a:gd name="connsiteX21" fmla="*/ 615479 w 681631"/>
              <a:gd name="connsiteY21" fmla="*/ 393504 h 600649"/>
              <a:gd name="connsiteX22" fmla="*/ 615318 w 681631"/>
              <a:gd name="connsiteY22" fmla="*/ 404822 h 600649"/>
              <a:gd name="connsiteX23" fmla="*/ 485982 w 681631"/>
              <a:gd name="connsiteY23" fmla="*/ 534157 h 600649"/>
              <a:gd name="connsiteX24" fmla="*/ 485634 w 681631"/>
              <a:gd name="connsiteY24" fmla="*/ 534514 h 600649"/>
              <a:gd name="connsiteX25" fmla="*/ 474664 w 681631"/>
              <a:gd name="connsiteY25" fmla="*/ 534157 h 600649"/>
              <a:gd name="connsiteX26" fmla="*/ 428265 w 681631"/>
              <a:gd name="connsiteY26" fmla="*/ 487758 h 600649"/>
              <a:gd name="connsiteX27" fmla="*/ 427918 w 681631"/>
              <a:gd name="connsiteY27" fmla="*/ 487403 h 600649"/>
              <a:gd name="connsiteX28" fmla="*/ 428265 w 681631"/>
              <a:gd name="connsiteY28" fmla="*/ 476442 h 600649"/>
              <a:gd name="connsiteX29" fmla="*/ 282925 w 681631"/>
              <a:gd name="connsiteY29" fmla="*/ 295047 h 600649"/>
              <a:gd name="connsiteX30" fmla="*/ 476928 w 681631"/>
              <a:gd name="connsiteY30" fmla="*/ 295047 h 600649"/>
              <a:gd name="connsiteX31" fmla="*/ 497137 w 681631"/>
              <a:gd name="connsiteY31" fmla="*/ 315257 h 600649"/>
              <a:gd name="connsiteX32" fmla="*/ 476928 w 681631"/>
              <a:gd name="connsiteY32" fmla="*/ 335466 h 600649"/>
              <a:gd name="connsiteX33" fmla="*/ 282925 w 681631"/>
              <a:gd name="connsiteY33" fmla="*/ 335466 h 600649"/>
              <a:gd name="connsiteX34" fmla="*/ 262715 w 681631"/>
              <a:gd name="connsiteY34" fmla="*/ 315257 h 600649"/>
              <a:gd name="connsiteX35" fmla="*/ 282925 w 681631"/>
              <a:gd name="connsiteY35" fmla="*/ 295047 h 600649"/>
              <a:gd name="connsiteX36" fmla="*/ 621184 w 681631"/>
              <a:gd name="connsiteY36" fmla="*/ 283197 h 600649"/>
              <a:gd name="connsiteX37" fmla="*/ 632615 w 681631"/>
              <a:gd name="connsiteY37" fmla="*/ 283246 h 600649"/>
              <a:gd name="connsiteX38" fmla="*/ 679015 w 681631"/>
              <a:gd name="connsiteY38" fmla="*/ 329646 h 600649"/>
              <a:gd name="connsiteX39" fmla="*/ 679339 w 681631"/>
              <a:gd name="connsiteY39" fmla="*/ 329646 h 600649"/>
              <a:gd name="connsiteX40" fmla="*/ 679680 w 681631"/>
              <a:gd name="connsiteY40" fmla="*/ 330000 h 600649"/>
              <a:gd name="connsiteX41" fmla="*/ 679015 w 681631"/>
              <a:gd name="connsiteY41" fmla="*/ 340962 h 600649"/>
              <a:gd name="connsiteX42" fmla="*/ 654602 w 681631"/>
              <a:gd name="connsiteY42" fmla="*/ 365374 h 600649"/>
              <a:gd name="connsiteX43" fmla="*/ 654256 w 681631"/>
              <a:gd name="connsiteY43" fmla="*/ 365731 h 600649"/>
              <a:gd name="connsiteX44" fmla="*/ 643286 w 681631"/>
              <a:gd name="connsiteY44" fmla="*/ 365374 h 600649"/>
              <a:gd name="connsiteX45" fmla="*/ 596887 w 681631"/>
              <a:gd name="connsiteY45" fmla="*/ 318974 h 600649"/>
              <a:gd name="connsiteX46" fmla="*/ 596539 w 681631"/>
              <a:gd name="connsiteY46" fmla="*/ 318620 h 600649"/>
              <a:gd name="connsiteX47" fmla="*/ 596887 w 681631"/>
              <a:gd name="connsiteY47" fmla="*/ 307658 h 600649"/>
              <a:gd name="connsiteX48" fmla="*/ 621138 w 681631"/>
              <a:gd name="connsiteY48" fmla="*/ 283246 h 600649"/>
              <a:gd name="connsiteX49" fmla="*/ 621184 w 681631"/>
              <a:gd name="connsiteY49" fmla="*/ 283197 h 600649"/>
              <a:gd name="connsiteX50" fmla="*/ 476928 w 681631"/>
              <a:gd name="connsiteY50" fmla="*/ 214212 h 600649"/>
              <a:gd name="connsiteX51" fmla="*/ 477584 w 681631"/>
              <a:gd name="connsiteY51" fmla="*/ 214229 h 600649"/>
              <a:gd name="connsiteX52" fmla="*/ 497137 w 681631"/>
              <a:gd name="connsiteY52" fmla="*/ 235069 h 600649"/>
              <a:gd name="connsiteX53" fmla="*/ 476928 w 681631"/>
              <a:gd name="connsiteY53" fmla="*/ 255277 h 600649"/>
              <a:gd name="connsiteX54" fmla="*/ 282925 w 681631"/>
              <a:gd name="connsiteY54" fmla="*/ 255277 h 600649"/>
              <a:gd name="connsiteX55" fmla="*/ 262715 w 681631"/>
              <a:gd name="connsiteY55" fmla="*/ 235069 h 600649"/>
              <a:gd name="connsiteX56" fmla="*/ 282925 w 681631"/>
              <a:gd name="connsiteY56" fmla="*/ 214859 h 600649"/>
              <a:gd name="connsiteX57" fmla="*/ 476928 w 681631"/>
              <a:gd name="connsiteY57" fmla="*/ 214859 h 600649"/>
              <a:gd name="connsiteX58" fmla="*/ 129338 w 681631"/>
              <a:gd name="connsiteY58" fmla="*/ 210171 h 600649"/>
              <a:gd name="connsiteX59" fmla="*/ 194005 w 681631"/>
              <a:gd name="connsiteY59" fmla="*/ 210171 h 600649"/>
              <a:gd name="connsiteX60" fmla="*/ 210172 w 681631"/>
              <a:gd name="connsiteY60" fmla="*/ 226338 h 600649"/>
              <a:gd name="connsiteX61" fmla="*/ 210172 w 681631"/>
              <a:gd name="connsiteY61" fmla="*/ 307173 h 600649"/>
              <a:gd name="connsiteX62" fmla="*/ 194005 w 681631"/>
              <a:gd name="connsiteY62" fmla="*/ 323340 h 600649"/>
              <a:gd name="connsiteX63" fmla="*/ 129338 w 681631"/>
              <a:gd name="connsiteY63" fmla="*/ 323340 h 600649"/>
              <a:gd name="connsiteX64" fmla="*/ 113171 w 681631"/>
              <a:gd name="connsiteY64" fmla="*/ 307173 h 600649"/>
              <a:gd name="connsiteX65" fmla="*/ 113171 w 681631"/>
              <a:gd name="connsiteY65" fmla="*/ 226338 h 600649"/>
              <a:gd name="connsiteX66" fmla="*/ 129338 w 681631"/>
              <a:gd name="connsiteY66" fmla="*/ 210171 h 600649"/>
              <a:gd name="connsiteX67" fmla="*/ 194004 w 681631"/>
              <a:gd name="connsiteY67" fmla="*/ 56585 h 600649"/>
              <a:gd name="connsiteX68" fmla="*/ 169755 w 681631"/>
              <a:gd name="connsiteY68" fmla="*/ 80835 h 600649"/>
              <a:gd name="connsiteX69" fmla="*/ 194004 w 681631"/>
              <a:gd name="connsiteY69" fmla="*/ 105086 h 600649"/>
              <a:gd name="connsiteX70" fmla="*/ 258672 w 681631"/>
              <a:gd name="connsiteY70" fmla="*/ 105086 h 600649"/>
              <a:gd name="connsiteX71" fmla="*/ 282924 w 681631"/>
              <a:gd name="connsiteY71" fmla="*/ 80835 h 600649"/>
              <a:gd name="connsiteX72" fmla="*/ 258672 w 681631"/>
              <a:gd name="connsiteY72" fmla="*/ 56585 h 600649"/>
              <a:gd name="connsiteX73" fmla="*/ 97002 w 681631"/>
              <a:gd name="connsiteY73" fmla="*/ 48501 h 600649"/>
              <a:gd name="connsiteX74" fmla="*/ 64668 w 681631"/>
              <a:gd name="connsiteY74" fmla="*/ 80835 h 600649"/>
              <a:gd name="connsiteX75" fmla="*/ 97002 w 681631"/>
              <a:gd name="connsiteY75" fmla="*/ 113169 h 600649"/>
              <a:gd name="connsiteX76" fmla="*/ 129336 w 681631"/>
              <a:gd name="connsiteY76" fmla="*/ 80835 h 600649"/>
              <a:gd name="connsiteX77" fmla="*/ 97002 w 681631"/>
              <a:gd name="connsiteY77" fmla="*/ 48501 h 600649"/>
              <a:gd name="connsiteX78" fmla="*/ 64668 w 681631"/>
              <a:gd name="connsiteY78" fmla="*/ 0 h 600649"/>
              <a:gd name="connsiteX79" fmla="*/ 517344 w 681631"/>
              <a:gd name="connsiteY79" fmla="*/ 0 h 600649"/>
              <a:gd name="connsiteX80" fmla="*/ 582012 w 681631"/>
              <a:gd name="connsiteY80" fmla="*/ 64668 h 600649"/>
              <a:gd name="connsiteX81" fmla="*/ 582012 w 681631"/>
              <a:gd name="connsiteY81" fmla="*/ 265624 h 600649"/>
              <a:gd name="connsiteX82" fmla="*/ 517344 w 681631"/>
              <a:gd name="connsiteY82" fmla="*/ 330292 h 600649"/>
              <a:gd name="connsiteX83" fmla="*/ 517344 w 681631"/>
              <a:gd name="connsiteY83" fmla="*/ 177837 h 600649"/>
              <a:gd name="connsiteX84" fmla="*/ 501177 w 681631"/>
              <a:gd name="connsiteY84" fmla="*/ 161670 h 600649"/>
              <a:gd name="connsiteX85" fmla="*/ 80835 w 681631"/>
              <a:gd name="connsiteY85" fmla="*/ 161670 h 600649"/>
              <a:gd name="connsiteX86" fmla="*/ 64668 w 681631"/>
              <a:gd name="connsiteY86" fmla="*/ 177837 h 600649"/>
              <a:gd name="connsiteX87" fmla="*/ 64668 w 681631"/>
              <a:gd name="connsiteY87" fmla="*/ 452676 h 600649"/>
              <a:gd name="connsiteX88" fmla="*/ 80835 w 681631"/>
              <a:gd name="connsiteY88" fmla="*/ 468843 h 600649"/>
              <a:gd name="connsiteX89" fmla="*/ 378793 w 681631"/>
              <a:gd name="connsiteY89" fmla="*/ 468843 h 600649"/>
              <a:gd name="connsiteX90" fmla="*/ 364081 w 681631"/>
              <a:gd name="connsiteY90" fmla="*/ 483392 h 600649"/>
              <a:gd name="connsiteX91" fmla="*/ 341933 w 681631"/>
              <a:gd name="connsiteY91" fmla="*/ 505542 h 600649"/>
              <a:gd name="connsiteX92" fmla="*/ 328514 w 681631"/>
              <a:gd name="connsiteY92" fmla="*/ 533511 h 600649"/>
              <a:gd name="connsiteX93" fmla="*/ 64668 w 681631"/>
              <a:gd name="connsiteY93" fmla="*/ 533511 h 600649"/>
              <a:gd name="connsiteX94" fmla="*/ 0 w 681631"/>
              <a:gd name="connsiteY94" fmla="*/ 468843 h 600649"/>
              <a:gd name="connsiteX95" fmla="*/ 0 w 681631"/>
              <a:gd name="connsiteY95" fmla="*/ 64668 h 600649"/>
              <a:gd name="connsiteX96" fmla="*/ 64668 w 681631"/>
              <a:gd name="connsiteY96" fmla="*/ 0 h 600649"/>
            </a:gdLst>
            <a:rect l="l" t="t" r="r" b="b"/>
            <a:pathLst>
              <a:path w="681631" h="600649">
                <a:moveTo>
                  <a:pt x="387040" y="518313"/>
                </a:moveTo>
                <a:cubicBezTo>
                  <a:pt x="390238" y="515210"/>
                  <a:pt x="395320" y="515210"/>
                  <a:pt x="398517" y="518313"/>
                </a:cubicBezTo>
                <a:lnTo>
                  <a:pt x="444756" y="564876"/>
                </a:lnTo>
                <a:cubicBezTo>
                  <a:pt x="444771" y="564891"/>
                  <a:pt x="444786" y="564906"/>
                  <a:pt x="444802" y="564923"/>
                </a:cubicBezTo>
                <a:cubicBezTo>
                  <a:pt x="447947" y="568092"/>
                  <a:pt x="447926" y="573216"/>
                  <a:pt x="444756" y="576353"/>
                </a:cubicBezTo>
                <a:lnTo>
                  <a:pt x="428589" y="592520"/>
                </a:lnTo>
                <a:cubicBezTo>
                  <a:pt x="427283" y="593813"/>
                  <a:pt x="425569" y="594623"/>
                  <a:pt x="423738" y="594784"/>
                </a:cubicBezTo>
                <a:lnTo>
                  <a:pt x="373460" y="600604"/>
                </a:lnTo>
                <a:cubicBezTo>
                  <a:pt x="372951" y="600652"/>
                  <a:pt x="372438" y="600669"/>
                  <a:pt x="371930" y="600619"/>
                </a:cubicBezTo>
                <a:cubicBezTo>
                  <a:pt x="367482" y="600232"/>
                  <a:pt x="364186" y="596320"/>
                  <a:pt x="364567" y="591873"/>
                </a:cubicBezTo>
                <a:lnTo>
                  <a:pt x="368609" y="539655"/>
                </a:lnTo>
                <a:cubicBezTo>
                  <a:pt x="368636" y="537698"/>
                  <a:pt x="369452" y="535822"/>
                  <a:pt x="370873" y="534480"/>
                </a:cubicBezTo>
                <a:close/>
                <a:moveTo>
                  <a:pt x="121255" y="376529"/>
                </a:moveTo>
                <a:lnTo>
                  <a:pt x="412261" y="376529"/>
                </a:lnTo>
                <a:cubicBezTo>
                  <a:pt x="423422" y="376529"/>
                  <a:pt x="432469" y="385582"/>
                  <a:pt x="432469" y="396739"/>
                </a:cubicBezTo>
                <a:cubicBezTo>
                  <a:pt x="432469" y="407894"/>
                  <a:pt x="423422" y="416947"/>
                  <a:pt x="412261" y="416947"/>
                </a:cubicBezTo>
                <a:lnTo>
                  <a:pt x="121255" y="416947"/>
                </a:lnTo>
                <a:cubicBezTo>
                  <a:pt x="110093" y="416947"/>
                  <a:pt x="101045" y="407894"/>
                  <a:pt x="101045" y="396739"/>
                </a:cubicBezTo>
                <a:cubicBezTo>
                  <a:pt x="101045" y="385582"/>
                  <a:pt x="110093" y="376529"/>
                  <a:pt x="121255" y="376529"/>
                </a:cubicBezTo>
                <a:close/>
                <a:moveTo>
                  <a:pt x="557600" y="347106"/>
                </a:moveTo>
                <a:cubicBezTo>
                  <a:pt x="560798" y="344001"/>
                  <a:pt x="565882" y="344001"/>
                  <a:pt x="569079" y="347106"/>
                </a:cubicBezTo>
                <a:lnTo>
                  <a:pt x="615479" y="393504"/>
                </a:lnTo>
                <a:cubicBezTo>
                  <a:pt x="618431" y="396722"/>
                  <a:pt x="618359" y="401685"/>
                  <a:pt x="615318" y="404822"/>
                </a:cubicBezTo>
                <a:lnTo>
                  <a:pt x="485982" y="534157"/>
                </a:lnTo>
                <a:cubicBezTo>
                  <a:pt x="485870" y="534271"/>
                  <a:pt x="485753" y="534400"/>
                  <a:pt x="485634" y="534514"/>
                </a:cubicBezTo>
                <a:cubicBezTo>
                  <a:pt x="482509" y="537440"/>
                  <a:pt x="477597" y="537277"/>
                  <a:pt x="474664" y="534157"/>
                </a:cubicBezTo>
                <a:lnTo>
                  <a:pt x="428265" y="487758"/>
                </a:lnTo>
                <a:cubicBezTo>
                  <a:pt x="428146" y="487646"/>
                  <a:pt x="428029" y="487532"/>
                  <a:pt x="427918" y="487403"/>
                </a:cubicBezTo>
                <a:cubicBezTo>
                  <a:pt x="424985" y="484282"/>
                  <a:pt x="425140" y="479368"/>
                  <a:pt x="428265" y="476442"/>
                </a:cubicBezTo>
                <a:close/>
                <a:moveTo>
                  <a:pt x="282925" y="295047"/>
                </a:moveTo>
                <a:lnTo>
                  <a:pt x="476928" y="295047"/>
                </a:lnTo>
                <a:cubicBezTo>
                  <a:pt x="488090" y="295047"/>
                  <a:pt x="497137" y="304101"/>
                  <a:pt x="497137" y="315257"/>
                </a:cubicBezTo>
                <a:cubicBezTo>
                  <a:pt x="497137" y="326412"/>
                  <a:pt x="488090" y="335466"/>
                  <a:pt x="476928" y="335466"/>
                </a:cubicBezTo>
                <a:lnTo>
                  <a:pt x="282925" y="335466"/>
                </a:lnTo>
                <a:cubicBezTo>
                  <a:pt x="271763" y="335466"/>
                  <a:pt x="262715" y="326412"/>
                  <a:pt x="262715" y="315257"/>
                </a:cubicBezTo>
                <a:cubicBezTo>
                  <a:pt x="262715" y="304101"/>
                  <a:pt x="271763" y="295047"/>
                  <a:pt x="282925" y="295047"/>
                </a:cubicBezTo>
                <a:close/>
                <a:moveTo>
                  <a:pt x="621184" y="283197"/>
                </a:moveTo>
                <a:cubicBezTo>
                  <a:pt x="624354" y="280062"/>
                  <a:pt x="629472" y="280077"/>
                  <a:pt x="632615" y="283246"/>
                </a:cubicBezTo>
                <a:lnTo>
                  <a:pt x="679015" y="329646"/>
                </a:lnTo>
                <a:lnTo>
                  <a:pt x="679339" y="329646"/>
                </a:lnTo>
                <a:cubicBezTo>
                  <a:pt x="679456" y="329758"/>
                  <a:pt x="679572" y="329888"/>
                  <a:pt x="679680" y="330000"/>
                </a:cubicBezTo>
                <a:cubicBezTo>
                  <a:pt x="682522" y="333218"/>
                  <a:pt x="682225" y="338117"/>
                  <a:pt x="679015" y="340962"/>
                </a:cubicBezTo>
                <a:lnTo>
                  <a:pt x="654602" y="365374"/>
                </a:lnTo>
                <a:cubicBezTo>
                  <a:pt x="654492" y="365488"/>
                  <a:pt x="654375" y="365617"/>
                  <a:pt x="654256" y="365731"/>
                </a:cubicBezTo>
                <a:cubicBezTo>
                  <a:pt x="651130" y="368657"/>
                  <a:pt x="646219" y="368494"/>
                  <a:pt x="643286" y="365374"/>
                </a:cubicBezTo>
                <a:lnTo>
                  <a:pt x="596887" y="318974"/>
                </a:lnTo>
                <a:cubicBezTo>
                  <a:pt x="596768" y="318862"/>
                  <a:pt x="596651" y="318749"/>
                  <a:pt x="596539" y="318620"/>
                </a:cubicBezTo>
                <a:cubicBezTo>
                  <a:pt x="593606" y="315498"/>
                  <a:pt x="593762" y="310585"/>
                  <a:pt x="596887" y="307658"/>
                </a:cubicBezTo>
                <a:lnTo>
                  <a:pt x="621138" y="283246"/>
                </a:lnTo>
                <a:cubicBezTo>
                  <a:pt x="621153" y="283231"/>
                  <a:pt x="621169" y="283214"/>
                  <a:pt x="621184" y="283197"/>
                </a:cubicBezTo>
                <a:close/>
                <a:moveTo>
                  <a:pt x="476928" y="214212"/>
                </a:moveTo>
                <a:cubicBezTo>
                  <a:pt x="477147" y="214212"/>
                  <a:pt x="477366" y="214212"/>
                  <a:pt x="477584" y="214229"/>
                </a:cubicBezTo>
                <a:cubicBezTo>
                  <a:pt x="488740" y="214584"/>
                  <a:pt x="497493" y="223913"/>
                  <a:pt x="497137" y="235069"/>
                </a:cubicBezTo>
                <a:cubicBezTo>
                  <a:pt x="497137" y="246224"/>
                  <a:pt x="488090" y="255277"/>
                  <a:pt x="476928" y="255277"/>
                </a:cubicBezTo>
                <a:lnTo>
                  <a:pt x="282925" y="255277"/>
                </a:lnTo>
                <a:cubicBezTo>
                  <a:pt x="271763" y="255277"/>
                  <a:pt x="262715" y="246224"/>
                  <a:pt x="262715" y="235069"/>
                </a:cubicBezTo>
                <a:cubicBezTo>
                  <a:pt x="262715" y="223913"/>
                  <a:pt x="271763" y="214859"/>
                  <a:pt x="282925" y="214859"/>
                </a:cubicBezTo>
                <a:lnTo>
                  <a:pt x="476928" y="214859"/>
                </a:lnTo>
                <a:close/>
                <a:moveTo>
                  <a:pt x="129338" y="210171"/>
                </a:moveTo>
                <a:lnTo>
                  <a:pt x="194005" y="210171"/>
                </a:lnTo>
                <a:cubicBezTo>
                  <a:pt x="202935" y="210171"/>
                  <a:pt x="210172" y="217414"/>
                  <a:pt x="210172" y="226338"/>
                </a:cubicBezTo>
                <a:lnTo>
                  <a:pt x="210172" y="307173"/>
                </a:lnTo>
                <a:cubicBezTo>
                  <a:pt x="210172" y="316098"/>
                  <a:pt x="202935" y="323340"/>
                  <a:pt x="194005" y="323340"/>
                </a:cubicBezTo>
                <a:lnTo>
                  <a:pt x="129338" y="323340"/>
                </a:lnTo>
                <a:cubicBezTo>
                  <a:pt x="120408" y="323340"/>
                  <a:pt x="113171" y="316098"/>
                  <a:pt x="113171" y="307173"/>
                </a:cubicBezTo>
                <a:lnTo>
                  <a:pt x="113171" y="226338"/>
                </a:lnTo>
                <a:cubicBezTo>
                  <a:pt x="113171" y="217414"/>
                  <a:pt x="120408" y="210171"/>
                  <a:pt x="129338" y="210171"/>
                </a:cubicBezTo>
                <a:close/>
                <a:moveTo>
                  <a:pt x="194004" y="56585"/>
                </a:moveTo>
                <a:cubicBezTo>
                  <a:pt x="180612" y="56585"/>
                  <a:pt x="169755" y="67448"/>
                  <a:pt x="169755" y="80835"/>
                </a:cubicBezTo>
                <a:cubicBezTo>
                  <a:pt x="169755" y="94222"/>
                  <a:pt x="180612" y="105086"/>
                  <a:pt x="194004" y="105086"/>
                </a:cubicBezTo>
                <a:lnTo>
                  <a:pt x="258672" y="105086"/>
                </a:lnTo>
                <a:cubicBezTo>
                  <a:pt x="272066" y="105086"/>
                  <a:pt x="282924" y="94222"/>
                  <a:pt x="282924" y="80835"/>
                </a:cubicBezTo>
                <a:cubicBezTo>
                  <a:pt x="282924" y="67448"/>
                  <a:pt x="272066" y="56585"/>
                  <a:pt x="258672" y="56585"/>
                </a:cubicBezTo>
                <a:close/>
                <a:moveTo>
                  <a:pt x="97002" y="48501"/>
                </a:moveTo>
                <a:cubicBezTo>
                  <a:pt x="79145" y="48501"/>
                  <a:pt x="64668" y="62971"/>
                  <a:pt x="64668" y="80835"/>
                </a:cubicBezTo>
                <a:cubicBezTo>
                  <a:pt x="64668" y="98699"/>
                  <a:pt x="79145" y="113169"/>
                  <a:pt x="97002" y="113169"/>
                </a:cubicBezTo>
                <a:cubicBezTo>
                  <a:pt x="114860" y="113169"/>
                  <a:pt x="129336" y="98699"/>
                  <a:pt x="129336" y="80835"/>
                </a:cubicBezTo>
                <a:cubicBezTo>
                  <a:pt x="129336" y="62971"/>
                  <a:pt x="114860" y="48501"/>
                  <a:pt x="97002" y="48501"/>
                </a:cubicBezTo>
                <a:close/>
                <a:moveTo>
                  <a:pt x="64668" y="0"/>
                </a:moveTo>
                <a:lnTo>
                  <a:pt x="517344" y="0"/>
                </a:lnTo>
                <a:cubicBezTo>
                  <a:pt x="553059" y="0"/>
                  <a:pt x="582012" y="28955"/>
                  <a:pt x="582012" y="64668"/>
                </a:cubicBezTo>
                <a:lnTo>
                  <a:pt x="582012" y="265624"/>
                </a:lnTo>
                <a:lnTo>
                  <a:pt x="517344" y="330292"/>
                </a:lnTo>
                <a:lnTo>
                  <a:pt x="517344" y="177837"/>
                </a:lnTo>
                <a:cubicBezTo>
                  <a:pt x="517344" y="168912"/>
                  <a:pt x="510107" y="161670"/>
                  <a:pt x="501177" y="161670"/>
                </a:cubicBezTo>
                <a:lnTo>
                  <a:pt x="80835" y="161670"/>
                </a:lnTo>
                <a:cubicBezTo>
                  <a:pt x="71906" y="161670"/>
                  <a:pt x="64668" y="168912"/>
                  <a:pt x="64668" y="177837"/>
                </a:cubicBezTo>
                <a:lnTo>
                  <a:pt x="64668" y="452676"/>
                </a:lnTo>
                <a:cubicBezTo>
                  <a:pt x="64668" y="461600"/>
                  <a:pt x="71906" y="468843"/>
                  <a:pt x="80835" y="468843"/>
                </a:cubicBezTo>
                <a:lnTo>
                  <a:pt x="378793" y="468843"/>
                </a:lnTo>
                <a:lnTo>
                  <a:pt x="364081" y="483392"/>
                </a:lnTo>
                <a:lnTo>
                  <a:pt x="341933" y="505542"/>
                </a:lnTo>
                <a:cubicBezTo>
                  <a:pt x="334519" y="513140"/>
                  <a:pt x="329804" y="522970"/>
                  <a:pt x="328514" y="533511"/>
                </a:cubicBezTo>
                <a:lnTo>
                  <a:pt x="64668" y="533511"/>
                </a:lnTo>
                <a:cubicBezTo>
                  <a:pt x="28953" y="533511"/>
                  <a:pt x="0" y="504556"/>
                  <a:pt x="0" y="468843"/>
                </a:cubicBezTo>
                <a:lnTo>
                  <a:pt x="0" y="64668"/>
                </a:lnTo>
                <a:cubicBezTo>
                  <a:pt x="0" y="28955"/>
                  <a:pt x="28953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0290417" y="4970882"/>
            <a:ext cx="264951" cy="250712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7592748" flipH="0" flipV="0">
            <a:off x="5857886" y="3331663"/>
            <a:ext cx="306151" cy="510717"/>
          </a:xfrm>
          <a:custGeom>
            <a:avLst/>
            <a:gdLst>
              <a:gd name="connsiteX0" fmla="*/ 306151 w 306151"/>
              <a:gd name="connsiteY0" fmla="*/ 379421 h 510717"/>
              <a:gd name="connsiteX1" fmla="*/ 0 w 306151"/>
              <a:gd name="connsiteY1" fmla="*/ 510717 h 510717"/>
              <a:gd name="connsiteX2" fmla="*/ 58868 w 306151"/>
              <a:gd name="connsiteY2" fmla="*/ 0 h 510717"/>
            </a:gdLst>
            <a:rect l="l" t="t" r="r" b="b"/>
            <a:pathLst>
              <a:path w="306151" h="510717">
                <a:moveTo>
                  <a:pt x="306151" y="379421"/>
                </a:moveTo>
                <a:lnTo>
                  <a:pt x="0" y="510717"/>
                </a:lnTo>
                <a:lnTo>
                  <a:pt x="58868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692386" y="18070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介绍合规性管理的措施，包括遵守国际贸易法规、反贿赂政策等，以及这些措施如何帮助公司避免法律风险和声誉损失。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693260" y="13354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合规性管理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340960" y="31007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道德采购政策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340086" y="35723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描述道德采购政策的制定和执行，包括供应商社会责任审核、环保标准等，以及这些政策如何提升公司的社会责任形象。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693260" y="48914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合规性与道德采购培训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5692386" y="53630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阐述如何通过培训和教育提高员工对合规性和道德采购的认识，包括定期的合规性培训和道德采购工作坊等。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合规性与道德采购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6477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23887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3360819" y="1676595"/>
            <a:ext cx="8207291" cy="383945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25371" y="2999015"/>
            <a:ext cx="7039428" cy="2182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成本控制与财务分析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8219800" y="2260676"/>
            <a:ext cx="2880000" cy="2474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9503402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33150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87067" y="793856"/>
            <a:ext cx="1769437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76480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800" t="0" r="32028" b="0"/>
          <a:stretch>
            <a:fillRect/>
          </a:stretch>
        </p:blipFill>
        <p:spPr>
          <a:xfrm rot="0" flipH="1" flipV="0">
            <a:off x="76480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7" name="标题 1"/>
          <p:cNvSpPr txBox="1"/>
          <p:nvPr/>
        </p:nvSpPr>
        <p:spPr>
          <a:xfrm rot="0" flipH="0" flipV="0">
            <a:off x="4329556" y="1911188"/>
            <a:ext cx="2496737" cy="9464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75163" y="555579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23366" y="793856"/>
            <a:ext cx="1545862" cy="20638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8371817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7865647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7359478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904574" y="670007"/>
            <a:ext cx="2133600" cy="5517986"/>
          </a:xfrm>
          <a:prstGeom prst="arc">
            <a:avLst>
              <a:gd name="adj1" fmla="val 16965043"/>
              <a:gd name="adj2" fmla="val 4741455"/>
            </a:avLst>
          </a:prstGeom>
          <a:noFill/>
          <a:ln w="19050" cap="sq">
            <a:gradFill>
              <a:gsLst>
                <a:gs pos="0">
                  <a:schemeClr val="accent1">
                    <a:alpha val="0"/>
                  </a:schemeClr>
                </a:gs>
                <a:gs pos="40000">
                  <a:schemeClr val="accent1">
                    <a:lumMod val="60000"/>
                    <a:lumOff val="40000"/>
                    <a:alpha val="100000"/>
                  </a:schemeClr>
                </a:gs>
                <a:gs pos="6000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0" flipV="0">
            <a:off x="1064525" y="2480916"/>
            <a:ext cx="4465748" cy="2186153"/>
          </a:xfrm>
          <a:prstGeom prst="trapezoid">
            <a:avLst>
              <a:gd name="adj" fmla="val 55369"/>
            </a:avLst>
          </a:prstGeom>
          <a:gradFill>
            <a:gsLst>
              <a:gs pos="25000">
                <a:schemeClr val="accent1">
                  <a:alpha val="1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0" flipV="0">
            <a:off x="1859003" y="1880748"/>
            <a:ext cx="4077126" cy="3386490"/>
          </a:xfrm>
          <a:prstGeom prst="trapezoid">
            <a:avLst>
              <a:gd name="adj" fmla="val 39243"/>
            </a:avLst>
          </a:prstGeom>
          <a:gradFill>
            <a:gsLst>
              <a:gs pos="29000">
                <a:schemeClr val="accent1">
                  <a:alpha val="1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231865" y="2476500"/>
            <a:ext cx="2133600" cy="2133600"/>
          </a:xfrm>
          <a:prstGeom prst="ellipse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254000" dir="0" sx="109000" sy="109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79515" y="2724150"/>
            <a:ext cx="1638300" cy="1638300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238074" y="1669092"/>
            <a:ext cx="683598" cy="68359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</a:ln>
          <a:effectLst>
            <a:outerShdw dist="0" blurRad="254000" dir="0" sx="109000" sy="109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16070" y="3198337"/>
            <a:ext cx="683598" cy="68359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</a:ln>
          <a:effectLst>
            <a:outerShdw dist="0" blurRad="254000" dir="0" sx="109000" sy="109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211740" y="4727582"/>
            <a:ext cx="683598" cy="68359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</a:ln>
          <a:effectLst>
            <a:outerShdw dist="0" blurRad="254000" dir="0" sx="109000" sy="109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81453" y="1812471"/>
            <a:ext cx="396840" cy="39684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67050" y="3341716"/>
            <a:ext cx="381637" cy="39684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355119" y="4882366"/>
            <a:ext cx="396840" cy="37403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117560" y="1589657"/>
            <a:ext cx="595684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成本分析方法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117559" y="1947574"/>
            <a:ext cx="59535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介绍成本分析的方法，包括成本分解、成本效益分析等，以及这些方法如何帮助公司识别成本节约的机会。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438411" y="3598599"/>
            <a:ext cx="58519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描述预算管理的流程，包括预算的制定、监控和调整，以及如何通过严格的预算控制确保采购活动不超出预算。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438412" y="3235523"/>
            <a:ext cx="585188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预算管理与控制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117559" y="4727500"/>
            <a:ext cx="5956841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成本节约成果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117559" y="5090576"/>
            <a:ext cx="5956841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分析成本节约的成果，包括通过谈判、批量采购等措施实现的成本节约，以及这些成果对公司财务状况的积极影响。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891827" y="3140648"/>
            <a:ext cx="813676" cy="805305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成本分析与预算管理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661117" y="45098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72232" y="47890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30472" y="40938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绩效改进措施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755778" y="4851458"/>
            <a:ext cx="38696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分析绩效评估的结果，包括识别的改进领域和制定的改进措施，以及这些措施如何帮助采购部门提高工作效率和效果。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 flipH="0" flipV="0">
            <a:off x="777429" y="46101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7946" y="46835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6467882" y="19859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78997" y="22651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537237" y="15699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绩效评估体系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537143" y="2327558"/>
            <a:ext cx="38950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描述绩效评估体系的建立，包括采购部门的绩效指标和评估周期，以及如何通过绩效评估激励采购团队实现目标。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0">
            <a:off x="6584194" y="20862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524711" y="21596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 flipH="0" flipV="0">
            <a:off x="661117" y="19859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72232" y="22651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730472" y="15699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财务报表编制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743078" y="2327558"/>
            <a:ext cx="38823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介绍财务报表的编制流程，包括采购成本报表、库存报表等，以及这些报表如何帮助管理层了解采购活动的财务影响。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 flipH="0" flipV="0">
            <a:off x="777429" y="20862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18114" y="21596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财务报表与绩效评估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254045"/>
            <a:ext cx="9461611" cy="1428584"/>
          </a:xfrm>
          <a:prstGeom prst="roundRect">
            <a:avLst>
              <a:gd name="adj" fmla="val 879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6670" y="1699649"/>
            <a:ext cx="8969071" cy="906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介绍采购投资的分析方法，包括投资回报率（ROI）计算、成本避免分析等，以及这些方法如何帮助公司评估采购投资的效果。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9962984" y="1130300"/>
            <a:ext cx="274984" cy="274984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93912" y="2934061"/>
            <a:ext cx="9461611" cy="1428584"/>
          </a:xfrm>
          <a:prstGeom prst="roundRect">
            <a:avLst>
              <a:gd name="adj" fmla="val 879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40182" y="3379665"/>
            <a:ext cx="8969071" cy="906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描述如何通过投资优化策略提高采购投资的回报，包括供应商合作项目、技术投资等，以及这些策略如何增强公司的竞争力。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0" flipV="0">
            <a:off x="10503672" y="2834170"/>
            <a:ext cx="274984" cy="274984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639183" y="4614076"/>
            <a:ext cx="9461611" cy="1428584"/>
          </a:xfrm>
          <a:prstGeom prst="roundRect">
            <a:avLst>
              <a:gd name="adj" fmla="val 879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885453" y="5059680"/>
            <a:ext cx="8969071" cy="906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阐述长期投资规划的制定，包括对市场趋势的预测和投资优先级的确定，以及这些规划如何支持公司的长期发展。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10933043" y="4514185"/>
            <a:ext cx="274984" cy="274984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6670" y="1366307"/>
            <a:ext cx="8967600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采购投资分析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41653" y="3042707"/>
            <a:ext cx="8967600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投资优化策略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886924" y="4719107"/>
            <a:ext cx="8967600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长期投资规划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投资回报率（ROI）分析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6477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23887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3360819" y="1676595"/>
            <a:ext cx="8207291" cy="383945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25371" y="2999015"/>
            <a:ext cx="7039428" cy="2182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技术应用与创新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8219800" y="2260676"/>
            <a:ext cx="2880000" cy="2474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9503402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33150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87067" y="793856"/>
            <a:ext cx="1769437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76480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800" t="0" r="32028" b="0"/>
          <a:stretch>
            <a:fillRect/>
          </a:stretch>
        </p:blipFill>
        <p:spPr>
          <a:xfrm rot="0" flipH="1" flipV="0">
            <a:off x="76480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7" name="标题 1"/>
          <p:cNvSpPr txBox="1"/>
          <p:nvPr/>
        </p:nvSpPr>
        <p:spPr>
          <a:xfrm rot="0" flipH="0" flipV="0">
            <a:off x="4329556" y="1911188"/>
            <a:ext cx="2496737" cy="9464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75163" y="555579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23366" y="793856"/>
            <a:ext cx="1545862" cy="20638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8371817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7865647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7359478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38155" t="3275" r="34948" b="3275"/>
          <a:stretch>
            <a:fillRect/>
          </a:stretch>
        </p:blipFill>
        <p:spPr>
          <a:xfrm rot="0" flipH="0" flipV="0">
            <a:off x="8723541" y="2017485"/>
            <a:ext cx="2808059" cy="6503455"/>
          </a:xfrm>
          <a:custGeom>
            <a:avLst/>
            <a:gdLst/>
            <a:rect l="l" t="t" r="r" b="b"/>
            <a:pathLst>
              <a:path w="2808059" h="6503455">
                <a:moveTo>
                  <a:pt x="0" y="0"/>
                </a:moveTo>
                <a:lnTo>
                  <a:pt x="2808059" y="0"/>
                </a:lnTo>
                <a:lnTo>
                  <a:pt x="2808059" y="6503455"/>
                </a:lnTo>
                <a:lnTo>
                  <a:pt x="0" y="650345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1" flipV="0">
            <a:off x="8757115" y="0"/>
            <a:ext cx="1576470" cy="1801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2324099"/>
            <a:ext cx="3124200" cy="3035301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1000" sy="101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62500" y="2603886"/>
            <a:ext cx="2520000" cy="649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电子采购系统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62500" y="3372878"/>
            <a:ext cx="2520000" cy="1942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介绍电子采购系统的应用，包括在线询价、电子订单处理等，以及这些系统如何提高采购流程的效率和透明度。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086700" y="2324099"/>
            <a:ext cx="3124200" cy="3035301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1000" sy="101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388800" y="2603886"/>
            <a:ext cx="2520000" cy="649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数据分析与决策支持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88800" y="3372878"/>
            <a:ext cx="2520000" cy="1942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描述数据分析在采购决策中的作用，包括市场趋势分析、供应商绩效分析等，以及如何通过数据分析支持更明智的采购决策。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475774" y="2324099"/>
            <a:ext cx="3124200" cy="3035301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1000" sy="101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777874" y="2603886"/>
            <a:ext cx="2520000" cy="649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信息技术培训与更新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777874" y="3372878"/>
            <a:ext cx="2520000" cy="1942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阐述如何通过信息技术培训和系统更新保持采购团队的技术能力，包括定期的技术培训和系统升级计划。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信息技术在采购中的应用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54708" y="3901858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介绍自动化技术在采购流程中的应用，包括自动订单生成、库存管理自动化等，以及这些技术如何提高采购流程的效率。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54708" y="331796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自动化技术应用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379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9329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9737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223146" y="2575103"/>
            <a:ext cx="302408" cy="29265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18518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85308" y="3901858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描述自动化效果的评估方法，包括成本节约、效率提升等指标的测量，以及如何根据评估结果进一步优化自动化流程。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185308" y="331796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自动化效果评估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1685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635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043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653746" y="2581554"/>
            <a:ext cx="302408" cy="27974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92824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470008" y="3901858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分析自动化技术与人工协作的结合，包括自动化流程的设计和人工监督的角色，以及如何通过这种结合提高采购流程的灵活性和响应能力。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70008" y="331796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自动化与人工协作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4532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6482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6890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938446" y="2584345"/>
            <a:ext cx="302408" cy="27416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0">
            <a:off x="55671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采购流程自动化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30696" r="0" b="30696"/>
          <a:stretch>
            <a:fillRect/>
          </a:stretch>
        </p:blipFill>
        <p:spPr>
          <a:xfrm rot="0" flipH="0" flipV="0">
            <a:off x="674370" y="1694180"/>
            <a:ext cx="10942320" cy="2364740"/>
          </a:xfrm>
          <a:custGeom>
            <a:avLst/>
            <a:gdLst/>
            <a:rect l="l" t="t" r="r" b="b"/>
            <a:pathLst>
              <a:path w="10947400" h="2362200">
                <a:moveTo>
                  <a:pt x="0" y="0"/>
                </a:moveTo>
                <a:lnTo>
                  <a:pt x="10942320" y="0"/>
                </a:lnTo>
                <a:lnTo>
                  <a:pt x="10942320" y="2364740"/>
                </a:lnTo>
                <a:lnTo>
                  <a:pt x="0" y="23647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5400000" flipH="0" flipV="0">
            <a:off x="5662930" y="-1661160"/>
            <a:ext cx="975360" cy="10952480"/>
          </a:xfrm>
          <a:custGeom>
            <a:avLst/>
            <a:gdLst>
              <a:gd name="connsiteX0" fmla="*/ 670560 w 843280"/>
              <a:gd name="connsiteY0" fmla="*/ 457201 h 10952480"/>
              <a:gd name="connsiteX1" fmla="*/ 670560 w 843280"/>
              <a:gd name="connsiteY1" fmla="*/ 269915 h 10952480"/>
              <a:gd name="connsiteX2" fmla="*/ 843280 w 843280"/>
              <a:gd name="connsiteY2" fmla="*/ 457201 h 10952480"/>
              <a:gd name="connsiteX3" fmla="*/ 0 w 843280"/>
              <a:gd name="connsiteY3" fmla="*/ 457201 h 10952480"/>
              <a:gd name="connsiteX4" fmla="*/ 172719 w 843280"/>
              <a:gd name="connsiteY4" fmla="*/ 269916 h 10952480"/>
              <a:gd name="connsiteX5" fmla="*/ 172719 w 843280"/>
              <a:gd name="connsiteY5" fmla="*/ 269913 h 10952480"/>
              <a:gd name="connsiteX6" fmla="*/ 334970 w 843280"/>
              <a:gd name="connsiteY6" fmla="*/ 93980 h 10952480"/>
              <a:gd name="connsiteX7" fmla="*/ 334970 w 843280"/>
              <a:gd name="connsiteY7" fmla="*/ 93980 h 10952480"/>
              <a:gd name="connsiteX8" fmla="*/ 421640 w 843280"/>
              <a:gd name="connsiteY8" fmla="*/ 0 h 10952480"/>
              <a:gd name="connsiteX9" fmla="*/ 508311 w 843280"/>
              <a:gd name="connsiteY9" fmla="*/ 93980 h 10952480"/>
              <a:gd name="connsiteX10" fmla="*/ 508311 w 843280"/>
              <a:gd name="connsiteY10" fmla="*/ 93980 h 10952480"/>
              <a:gd name="connsiteX11" fmla="*/ 670559 w 843280"/>
              <a:gd name="connsiteY11" fmla="*/ 269913 h 10952480"/>
              <a:gd name="connsiteX12" fmla="*/ 670559 w 843280"/>
              <a:gd name="connsiteY12" fmla="*/ 457201 h 10952480"/>
              <a:gd name="connsiteX13" fmla="*/ 670559 w 843280"/>
              <a:gd name="connsiteY13" fmla="*/ 10952480 h 10952480"/>
              <a:gd name="connsiteX14" fmla="*/ 172719 w 843280"/>
              <a:gd name="connsiteY14" fmla="*/ 10952480 h 10952480"/>
              <a:gd name="connsiteX15" fmla="*/ 172719 w 843280"/>
              <a:gd name="connsiteY15" fmla="*/ 457201 h 10952480"/>
            </a:gdLst>
            <a:rect l="l" t="t" r="r" b="b"/>
            <a:pathLst>
              <a:path w="843280" h="10952480">
                <a:moveTo>
                  <a:pt x="670560" y="457201"/>
                </a:moveTo>
                <a:lnTo>
                  <a:pt x="670560" y="269915"/>
                </a:lnTo>
                <a:lnTo>
                  <a:pt x="843280" y="457201"/>
                </a:lnTo>
                <a:close/>
                <a:moveTo>
                  <a:pt x="0" y="457201"/>
                </a:moveTo>
                <a:lnTo>
                  <a:pt x="172719" y="269916"/>
                </a:lnTo>
                <a:lnTo>
                  <a:pt x="172719" y="269913"/>
                </a:lnTo>
                <a:lnTo>
                  <a:pt x="334970" y="93980"/>
                </a:lnTo>
                <a:lnTo>
                  <a:pt x="334970" y="93980"/>
                </a:lnTo>
                <a:lnTo>
                  <a:pt x="421640" y="0"/>
                </a:lnTo>
                <a:lnTo>
                  <a:pt x="508311" y="93980"/>
                </a:lnTo>
                <a:lnTo>
                  <a:pt x="508311" y="93980"/>
                </a:lnTo>
                <a:lnTo>
                  <a:pt x="670559" y="269913"/>
                </a:lnTo>
                <a:lnTo>
                  <a:pt x="670559" y="457201"/>
                </a:lnTo>
                <a:lnTo>
                  <a:pt x="670559" y="10952480"/>
                </a:lnTo>
                <a:lnTo>
                  <a:pt x="172719" y="10952480"/>
                </a:lnTo>
                <a:lnTo>
                  <a:pt x="172719" y="457201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006850" y="3408680"/>
            <a:ext cx="762000" cy="76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63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62610" y="3408680"/>
            <a:ext cx="762000" cy="76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63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552690" y="3408680"/>
            <a:ext cx="762000" cy="76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63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31190" y="3505618"/>
            <a:ext cx="624840" cy="568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075430" y="3492918"/>
            <a:ext cx="624840" cy="5935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621270" y="3499268"/>
            <a:ext cx="624840" cy="58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352825" y="3640766"/>
            <a:ext cx="259978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创新采购模式探索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366430" y="4211320"/>
            <a:ext cx="2599780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介绍创新采购模式的探索，如集团采购、反向拍卖等，以及这些模式如何为公司带来新的成本节约机会。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837705" y="3640766"/>
            <a:ext cx="259978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创新技术应用案例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51310" y="4211320"/>
            <a:ext cx="2599780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分享创新技术应用的成功案例，如采用区块链技术提高供应链透明度、使用人工智能进行价格预测等，以及这些案例如何提升采购的效率和效果。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24186" y="3640766"/>
            <a:ext cx="259978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创新文化建设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37790" y="4211320"/>
            <a:ext cx="2599780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阐述如何通过创新文化建设激发采购团队的创造力，包括鼓励创新思维、建立创新奖励机制等，以及这些文化建设活动如何促进采购部门的持续改进和发展。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创新采购实践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9279861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879876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23887" y="1914869"/>
            <a:ext cx="8207291" cy="2932006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55772" y="1972588"/>
            <a:ext cx="6616336" cy="2149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05785" y="412233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92200" y="4595254"/>
            <a:ext cx="6624638" cy="7421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23888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53636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74646" y="793856"/>
            <a:ext cx="1502855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83054" y="5501377"/>
            <a:ext cx="3018547" cy="4086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264902" y="5501377"/>
            <a:ext cx="3018547" cy="4086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6587" y="5352043"/>
            <a:ext cx="701739" cy="67441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101864" y="5352043"/>
            <a:ext cx="701739" cy="67441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497053" y="5552300"/>
            <a:ext cx="1943650" cy="3068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汇报人：AiPPT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985664" y="5586052"/>
            <a:ext cx="217225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汇报时间：20XX.X
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818932" y="5535639"/>
            <a:ext cx="337049" cy="33704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284209" y="5535639"/>
            <a:ext cx="337049" cy="337049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02079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789" t="0" r="32039" b="0"/>
          <a:stretch>
            <a:fillRect/>
          </a:stretch>
        </p:blipFill>
        <p:spPr>
          <a:xfrm rot="0" flipH="0" flipV="0">
            <a:off x="802079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6" name="标题 1"/>
          <p:cNvSpPr txBox="1"/>
          <p:nvPr/>
        </p:nvSpPr>
        <p:spPr>
          <a:xfrm rot="0" flipH="0" flipV="0">
            <a:off x="3618853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125023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631192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4236720" cy="685800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3474" y="1130300"/>
            <a:ext cx="2870200" cy="457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Catalogue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109031" y="1785132"/>
            <a:ext cx="1346200" cy="50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540478" y="1338719"/>
            <a:ext cx="578421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18900" y="1400275"/>
            <a:ext cx="53975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采购策略与执行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8900" y="2629648"/>
            <a:ext cx="53975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供应链管理与风险控制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540478" y="2568092"/>
            <a:ext cx="578421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118900" y="3859021"/>
            <a:ext cx="53975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成本控制与财务分析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540478" y="3797465"/>
            <a:ext cx="578421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118900" y="5088394"/>
            <a:ext cx="53975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技术应用与创新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540478" y="5026838"/>
            <a:ext cx="578421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4.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6477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23887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3360819" y="1676595"/>
            <a:ext cx="8207291" cy="383945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25371" y="2999015"/>
            <a:ext cx="7039428" cy="2182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采购策略与执行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8219800" y="2260676"/>
            <a:ext cx="2880000" cy="2474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9503402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33150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87067" y="793856"/>
            <a:ext cx="1769437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76480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800" t="0" r="32028" b="0"/>
          <a:stretch>
            <a:fillRect/>
          </a:stretch>
        </p:blipFill>
        <p:spPr>
          <a:xfrm rot="0" flipH="1" flipV="0">
            <a:off x="76480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7" name="标题 1"/>
          <p:cNvSpPr txBox="1"/>
          <p:nvPr/>
        </p:nvSpPr>
        <p:spPr>
          <a:xfrm rot="0" flipH="0" flipV="0">
            <a:off x="4329556" y="1911188"/>
            <a:ext cx="2496737" cy="9464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75163" y="555579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23366" y="793856"/>
            <a:ext cx="1545862" cy="20638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8371817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7865647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7359478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993929" y="5577465"/>
            <a:ext cx="2908423" cy="372941"/>
          </a:xfrm>
          <a:custGeom>
            <a:avLst/>
            <a:gdLst/>
            <a:rect l="0" t="0" r="r" b="b"/>
            <a:pathLst>
              <a:path w="21406" h="21368" extrusionOk="0">
                <a:moveTo>
                  <a:pt x="574" y="3081"/>
                </a:moveTo>
                <a:cubicBezTo>
                  <a:pt x="-189" y="7285"/>
                  <a:pt x="-193" y="14108"/>
                  <a:pt x="574" y="18310"/>
                </a:cubicBezTo>
                <a:cubicBezTo>
                  <a:pt x="966" y="20456"/>
                  <a:pt x="1482" y="21449"/>
                  <a:pt x="1994" y="21362"/>
                </a:cubicBezTo>
                <a:lnTo>
                  <a:pt x="19581" y="21362"/>
                </a:lnTo>
                <a:cubicBezTo>
                  <a:pt x="19646" y="21342"/>
                  <a:pt x="19709" y="21256"/>
                  <a:pt x="19765" y="21110"/>
                </a:cubicBezTo>
                <a:cubicBezTo>
                  <a:pt x="19817" y="20976"/>
                  <a:pt x="19862" y="20798"/>
                  <a:pt x="19897" y="20581"/>
                </a:cubicBezTo>
                <a:lnTo>
                  <a:pt x="21350" y="11603"/>
                </a:lnTo>
                <a:cubicBezTo>
                  <a:pt x="21386" y="11316"/>
                  <a:pt x="21407" y="10982"/>
                  <a:pt x="21406" y="10653"/>
                </a:cubicBezTo>
                <a:cubicBezTo>
                  <a:pt x="21406" y="10320"/>
                  <a:pt x="21384" y="10002"/>
                  <a:pt x="21346" y="9715"/>
                </a:cubicBezTo>
                <a:lnTo>
                  <a:pt x="19856" y="545"/>
                </a:lnTo>
                <a:cubicBezTo>
                  <a:pt x="19820" y="369"/>
                  <a:pt x="19777" y="227"/>
                  <a:pt x="19728" y="136"/>
                </a:cubicBezTo>
                <a:cubicBezTo>
                  <a:pt x="19675" y="38"/>
                  <a:pt x="19618" y="-3"/>
                  <a:pt x="19561" y="16"/>
                </a:cubicBezTo>
                <a:lnTo>
                  <a:pt x="1994" y="16"/>
                </a:lnTo>
                <a:cubicBezTo>
                  <a:pt x="1463" y="-151"/>
                  <a:pt x="951" y="1002"/>
                  <a:pt x="574" y="308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  <a:miter/>
          </a:ln>
          <a:effectLst/>
        </p:spPr>
        <p:txBody>
          <a:bodyPr vert="horz" wrap="square" lIns="50800" tIns="50800" rIns="50800" bIns="508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0" flipV="0">
            <a:off x="8212438" y="5710956"/>
            <a:ext cx="140107" cy="105956"/>
          </a:xfrm>
          <a:custGeom>
            <a:avLst/>
            <a:gdLst/>
            <a:rect l="0" t="0" r="r" b="b"/>
            <a:pathLst>
              <a:path w="21519" h="21600" extrusionOk="0">
                <a:moveTo>
                  <a:pt x="10759" y="21600"/>
                </a:moveTo>
                <a:cubicBezTo>
                  <a:pt x="10540" y="21600"/>
                  <a:pt x="10329" y="21437"/>
                  <a:pt x="10174" y="21148"/>
                </a:cubicBezTo>
                <a:lnTo>
                  <a:pt x="242" y="2634"/>
                </a:lnTo>
                <a:cubicBezTo>
                  <a:pt x="-81" y="2031"/>
                  <a:pt x="-81" y="1054"/>
                  <a:pt x="242" y="452"/>
                </a:cubicBezTo>
                <a:cubicBezTo>
                  <a:pt x="398" y="163"/>
                  <a:pt x="608" y="0"/>
                  <a:pt x="827" y="0"/>
                </a:cubicBezTo>
                <a:lnTo>
                  <a:pt x="20691" y="0"/>
                </a:lnTo>
                <a:cubicBezTo>
                  <a:pt x="21149" y="0"/>
                  <a:pt x="21519" y="691"/>
                  <a:pt x="21519" y="1543"/>
                </a:cubicBezTo>
                <a:cubicBezTo>
                  <a:pt x="21519" y="1952"/>
                  <a:pt x="21432" y="2344"/>
                  <a:pt x="21277" y="2634"/>
                </a:cubicBezTo>
                <a:lnTo>
                  <a:pt x="11345" y="21148"/>
                </a:lnTo>
                <a:cubicBezTo>
                  <a:pt x="11189" y="21437"/>
                  <a:pt x="10979" y="21600"/>
                  <a:pt x="10759" y="2160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45719" tIns="45719" rIns="45719" bIns="45719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656643" y="5604916"/>
            <a:ext cx="1587500" cy="292100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024032" y="1313994"/>
            <a:ext cx="3296082" cy="2790324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cap="sq">
            <a:noFill/>
            <a:prstDash val="solid"/>
            <a:miter/>
            <a:headEnd/>
            <a:tailEnd/>
          </a:ln>
          <a:effectLst>
            <a:outerShdw dist="127000" blurRad="381000" dir="2700000" sx="100000" sy="100000" kx="0" ky="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024721" y="1314039"/>
            <a:ext cx="3294704" cy="158164"/>
          </a:xfrm>
          <a:custGeom>
            <a:avLst/>
            <a:gdLst/>
            <a:rect l="0" t="0" r="r" b="b"/>
            <a:pathLst>
              <a:path w="21600" h="21598" extrusionOk="0">
                <a:moveTo>
                  <a:pt x="1730" y="0"/>
                </a:moveTo>
                <a:cubicBezTo>
                  <a:pt x="1220" y="0"/>
                  <a:pt x="914" y="-2"/>
                  <a:pt x="711" y="1259"/>
                </a:cubicBezTo>
                <a:cubicBezTo>
                  <a:pt x="417" y="2844"/>
                  <a:pt x="187" y="6279"/>
                  <a:pt x="80" y="10634"/>
                </a:cubicBezTo>
                <a:cubicBezTo>
                  <a:pt x="14" y="12980"/>
                  <a:pt x="3" y="16721"/>
                  <a:pt x="0" y="21598"/>
                </a:cubicBezTo>
                <a:lnTo>
                  <a:pt x="21600" y="21598"/>
                </a:lnTo>
                <a:cubicBezTo>
                  <a:pt x="21597" y="16721"/>
                  <a:pt x="21586" y="12980"/>
                  <a:pt x="21520" y="10634"/>
                </a:cubicBezTo>
                <a:cubicBezTo>
                  <a:pt x="21413" y="6279"/>
                  <a:pt x="21181" y="2844"/>
                  <a:pt x="20887" y="1259"/>
                </a:cubicBezTo>
                <a:cubicBezTo>
                  <a:pt x="20683" y="-2"/>
                  <a:pt x="20378" y="0"/>
                  <a:pt x="19868" y="0"/>
                </a:cubicBezTo>
                <a:lnTo>
                  <a:pt x="1730" y="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32897" y="5577465"/>
            <a:ext cx="2908423" cy="372941"/>
          </a:xfrm>
          <a:custGeom>
            <a:avLst/>
            <a:gdLst/>
            <a:rect l="0" t="0" r="r" b="b"/>
            <a:pathLst>
              <a:path w="21406" h="21368" extrusionOk="0">
                <a:moveTo>
                  <a:pt x="574" y="3081"/>
                </a:moveTo>
                <a:cubicBezTo>
                  <a:pt x="-189" y="7285"/>
                  <a:pt x="-193" y="14108"/>
                  <a:pt x="574" y="18310"/>
                </a:cubicBezTo>
                <a:cubicBezTo>
                  <a:pt x="966" y="20456"/>
                  <a:pt x="1482" y="21449"/>
                  <a:pt x="1994" y="21363"/>
                </a:cubicBezTo>
                <a:lnTo>
                  <a:pt x="19581" y="21363"/>
                </a:lnTo>
                <a:cubicBezTo>
                  <a:pt x="19646" y="21342"/>
                  <a:pt x="19709" y="21256"/>
                  <a:pt x="19765" y="21110"/>
                </a:cubicBezTo>
                <a:cubicBezTo>
                  <a:pt x="19817" y="20976"/>
                  <a:pt x="19862" y="20798"/>
                  <a:pt x="19897" y="20581"/>
                </a:cubicBezTo>
                <a:lnTo>
                  <a:pt x="21350" y="11603"/>
                </a:lnTo>
                <a:cubicBezTo>
                  <a:pt x="21386" y="11316"/>
                  <a:pt x="21407" y="10982"/>
                  <a:pt x="21406" y="10653"/>
                </a:cubicBezTo>
                <a:cubicBezTo>
                  <a:pt x="21406" y="10320"/>
                  <a:pt x="21384" y="10002"/>
                  <a:pt x="21346" y="9715"/>
                </a:cubicBezTo>
                <a:lnTo>
                  <a:pt x="19856" y="545"/>
                </a:lnTo>
                <a:cubicBezTo>
                  <a:pt x="19820" y="369"/>
                  <a:pt x="19777" y="227"/>
                  <a:pt x="19728" y="136"/>
                </a:cubicBezTo>
                <a:cubicBezTo>
                  <a:pt x="19675" y="38"/>
                  <a:pt x="19618" y="-3"/>
                  <a:pt x="19561" y="16"/>
                </a:cubicBezTo>
                <a:lnTo>
                  <a:pt x="1994" y="16"/>
                </a:lnTo>
                <a:cubicBezTo>
                  <a:pt x="1463" y="-151"/>
                  <a:pt x="951" y="1002"/>
                  <a:pt x="574" y="308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square" lIns="50800" tIns="50800" rIns="50800" bIns="508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0" flipV="0">
            <a:off x="4651403" y="5710956"/>
            <a:ext cx="140107" cy="105956"/>
          </a:xfrm>
          <a:custGeom>
            <a:avLst/>
            <a:gdLst/>
            <a:rect l="0" t="0" r="r" b="b"/>
            <a:pathLst>
              <a:path w="21519" h="21600" extrusionOk="0">
                <a:moveTo>
                  <a:pt x="10759" y="21600"/>
                </a:moveTo>
                <a:cubicBezTo>
                  <a:pt x="10540" y="21600"/>
                  <a:pt x="10329" y="21437"/>
                  <a:pt x="10174" y="21148"/>
                </a:cubicBezTo>
                <a:lnTo>
                  <a:pt x="242" y="2634"/>
                </a:lnTo>
                <a:cubicBezTo>
                  <a:pt x="-81" y="2031"/>
                  <a:pt x="-81" y="1054"/>
                  <a:pt x="242" y="452"/>
                </a:cubicBezTo>
                <a:cubicBezTo>
                  <a:pt x="398" y="163"/>
                  <a:pt x="608" y="0"/>
                  <a:pt x="827" y="0"/>
                </a:cubicBezTo>
                <a:lnTo>
                  <a:pt x="20691" y="0"/>
                </a:lnTo>
                <a:cubicBezTo>
                  <a:pt x="21149" y="0"/>
                  <a:pt x="21519" y="691"/>
                  <a:pt x="21519" y="1543"/>
                </a:cubicBezTo>
                <a:cubicBezTo>
                  <a:pt x="21519" y="1952"/>
                  <a:pt x="21432" y="2344"/>
                  <a:pt x="21277" y="2634"/>
                </a:cubicBezTo>
                <a:lnTo>
                  <a:pt x="11345" y="21148"/>
                </a:lnTo>
                <a:cubicBezTo>
                  <a:pt x="11189" y="21437"/>
                  <a:pt x="10979" y="21600"/>
                  <a:pt x="10759" y="2160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45719" tIns="45719" rIns="45719" bIns="45719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95611" y="5604916"/>
            <a:ext cx="1587500" cy="292100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2997" y="1843058"/>
            <a:ext cx="3296082" cy="2790324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cap="sq">
            <a:noFill/>
            <a:prstDash val="solid"/>
            <a:miter/>
            <a:headEnd/>
            <a:tailEnd/>
          </a:ln>
          <a:effectLst>
            <a:outerShdw dist="127000" blurRad="381000" dir="2700000" sx="100000" sy="100000" kx="0" ky="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463686" y="1843103"/>
            <a:ext cx="3294704" cy="158164"/>
          </a:xfrm>
          <a:custGeom>
            <a:avLst/>
            <a:gdLst/>
            <a:rect l="0" t="0" r="r" b="b"/>
            <a:pathLst>
              <a:path w="21600" h="21598" extrusionOk="0">
                <a:moveTo>
                  <a:pt x="1730" y="0"/>
                </a:moveTo>
                <a:cubicBezTo>
                  <a:pt x="1220" y="0"/>
                  <a:pt x="914" y="-2"/>
                  <a:pt x="711" y="1259"/>
                </a:cubicBezTo>
                <a:cubicBezTo>
                  <a:pt x="417" y="2844"/>
                  <a:pt x="187" y="6279"/>
                  <a:pt x="80" y="10634"/>
                </a:cubicBezTo>
                <a:cubicBezTo>
                  <a:pt x="14" y="12980"/>
                  <a:pt x="3" y="16721"/>
                  <a:pt x="0" y="21598"/>
                </a:cubicBezTo>
                <a:lnTo>
                  <a:pt x="21600" y="21598"/>
                </a:lnTo>
                <a:cubicBezTo>
                  <a:pt x="21597" y="16721"/>
                  <a:pt x="21586" y="12980"/>
                  <a:pt x="21520" y="10634"/>
                </a:cubicBezTo>
                <a:cubicBezTo>
                  <a:pt x="21413" y="6279"/>
                  <a:pt x="21181" y="2844"/>
                  <a:pt x="20887" y="1259"/>
                </a:cubicBezTo>
                <a:cubicBezTo>
                  <a:pt x="20683" y="-2"/>
                  <a:pt x="20378" y="0"/>
                  <a:pt x="19868" y="0"/>
                </a:cubicBezTo>
                <a:lnTo>
                  <a:pt x="1730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71886" y="5577465"/>
            <a:ext cx="2908423" cy="372941"/>
          </a:xfrm>
          <a:custGeom>
            <a:avLst/>
            <a:gdLst/>
            <a:rect l="0" t="0" r="r" b="b"/>
            <a:pathLst>
              <a:path w="21406" h="21368" extrusionOk="0">
                <a:moveTo>
                  <a:pt x="574" y="3081"/>
                </a:moveTo>
                <a:cubicBezTo>
                  <a:pt x="-189" y="7285"/>
                  <a:pt x="-193" y="14108"/>
                  <a:pt x="574" y="18310"/>
                </a:cubicBezTo>
                <a:cubicBezTo>
                  <a:pt x="966" y="20456"/>
                  <a:pt x="1482" y="21449"/>
                  <a:pt x="1994" y="21363"/>
                </a:cubicBezTo>
                <a:lnTo>
                  <a:pt x="19581" y="21363"/>
                </a:lnTo>
                <a:cubicBezTo>
                  <a:pt x="19646" y="21342"/>
                  <a:pt x="19709" y="21256"/>
                  <a:pt x="19765" y="21110"/>
                </a:cubicBezTo>
                <a:cubicBezTo>
                  <a:pt x="19817" y="20976"/>
                  <a:pt x="19862" y="20798"/>
                  <a:pt x="19897" y="20581"/>
                </a:cubicBezTo>
                <a:lnTo>
                  <a:pt x="21350" y="11603"/>
                </a:lnTo>
                <a:cubicBezTo>
                  <a:pt x="21386" y="11316"/>
                  <a:pt x="21407" y="10982"/>
                  <a:pt x="21406" y="10653"/>
                </a:cubicBezTo>
                <a:cubicBezTo>
                  <a:pt x="21406" y="10320"/>
                  <a:pt x="21384" y="10002"/>
                  <a:pt x="21346" y="9715"/>
                </a:cubicBezTo>
                <a:lnTo>
                  <a:pt x="19856" y="545"/>
                </a:lnTo>
                <a:cubicBezTo>
                  <a:pt x="19820" y="369"/>
                  <a:pt x="19777" y="227"/>
                  <a:pt x="19728" y="136"/>
                </a:cubicBezTo>
                <a:cubicBezTo>
                  <a:pt x="19675" y="38"/>
                  <a:pt x="19618" y="-3"/>
                  <a:pt x="19561" y="16"/>
                </a:cubicBezTo>
                <a:lnTo>
                  <a:pt x="1994" y="16"/>
                </a:lnTo>
                <a:cubicBezTo>
                  <a:pt x="1463" y="-151"/>
                  <a:pt x="951" y="1002"/>
                  <a:pt x="574" y="3081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50800" tIns="50800" rIns="50800" bIns="508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 flipH="0" flipV="0">
            <a:off x="1090392" y="5710956"/>
            <a:ext cx="140108" cy="105956"/>
          </a:xfrm>
          <a:custGeom>
            <a:avLst/>
            <a:gdLst/>
            <a:rect l="0" t="0" r="r" b="b"/>
            <a:pathLst>
              <a:path w="21519" h="21600" extrusionOk="0">
                <a:moveTo>
                  <a:pt x="10759" y="21600"/>
                </a:moveTo>
                <a:cubicBezTo>
                  <a:pt x="10540" y="21600"/>
                  <a:pt x="10329" y="21437"/>
                  <a:pt x="10174" y="21148"/>
                </a:cubicBezTo>
                <a:lnTo>
                  <a:pt x="242" y="2634"/>
                </a:lnTo>
                <a:cubicBezTo>
                  <a:pt x="-81" y="2031"/>
                  <a:pt x="-81" y="1054"/>
                  <a:pt x="242" y="452"/>
                </a:cubicBezTo>
                <a:cubicBezTo>
                  <a:pt x="398" y="163"/>
                  <a:pt x="608" y="0"/>
                  <a:pt x="827" y="0"/>
                </a:cubicBezTo>
                <a:lnTo>
                  <a:pt x="20691" y="0"/>
                </a:lnTo>
                <a:cubicBezTo>
                  <a:pt x="21149" y="0"/>
                  <a:pt x="21519" y="691"/>
                  <a:pt x="21519" y="1543"/>
                </a:cubicBezTo>
                <a:cubicBezTo>
                  <a:pt x="21519" y="1952"/>
                  <a:pt x="21432" y="2344"/>
                  <a:pt x="21277" y="2634"/>
                </a:cubicBezTo>
                <a:lnTo>
                  <a:pt x="11345" y="21148"/>
                </a:lnTo>
                <a:cubicBezTo>
                  <a:pt x="11189" y="21437"/>
                  <a:pt x="10979" y="21600"/>
                  <a:pt x="10759" y="2160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45719" tIns="45719" rIns="45719" bIns="45719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34600" y="5604916"/>
            <a:ext cx="1587500" cy="292100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vert="horz" wrap="square" lIns="50800" tIns="50800" rIns="50800" bIns="508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1986" y="2372121"/>
            <a:ext cx="3296082" cy="2790324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cap="sq">
            <a:noFill/>
            <a:prstDash val="solid"/>
            <a:miter/>
            <a:headEnd/>
            <a:tailEnd/>
          </a:ln>
          <a:effectLst>
            <a:outerShdw dist="127000" blurRad="381000" dir="2700000" sx="100000" sy="100000" kx="0" ky="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02675" y="2372166"/>
            <a:ext cx="3294704" cy="158164"/>
          </a:xfrm>
          <a:custGeom>
            <a:avLst/>
            <a:gdLst/>
            <a:rect l="0" t="0" r="r" b="b"/>
            <a:pathLst>
              <a:path w="21600" h="21598" extrusionOk="0">
                <a:moveTo>
                  <a:pt x="1730" y="0"/>
                </a:moveTo>
                <a:cubicBezTo>
                  <a:pt x="1220" y="0"/>
                  <a:pt x="914" y="-2"/>
                  <a:pt x="711" y="1259"/>
                </a:cubicBezTo>
                <a:cubicBezTo>
                  <a:pt x="417" y="2844"/>
                  <a:pt x="187" y="6279"/>
                  <a:pt x="80" y="10634"/>
                </a:cubicBezTo>
                <a:cubicBezTo>
                  <a:pt x="14" y="12980"/>
                  <a:pt x="3" y="16721"/>
                  <a:pt x="0" y="21598"/>
                </a:cubicBezTo>
                <a:lnTo>
                  <a:pt x="21600" y="21598"/>
                </a:lnTo>
                <a:cubicBezTo>
                  <a:pt x="21597" y="16721"/>
                  <a:pt x="21586" y="12980"/>
                  <a:pt x="21520" y="10634"/>
                </a:cubicBezTo>
                <a:cubicBezTo>
                  <a:pt x="21413" y="6279"/>
                  <a:pt x="21181" y="2844"/>
                  <a:pt x="20887" y="1259"/>
                </a:cubicBezTo>
                <a:cubicBezTo>
                  <a:pt x="20683" y="-2"/>
                  <a:pt x="20378" y="0"/>
                  <a:pt x="19868" y="0"/>
                </a:cubicBezTo>
                <a:lnTo>
                  <a:pt x="173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86528" y="2547925"/>
            <a:ext cx="2926999" cy="572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年度采购计划制定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647539" y="2023790"/>
            <a:ext cx="2926999" cy="572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采购目标与KPIs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208574" y="1499655"/>
            <a:ext cx="2926999" cy="572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目标执行与调整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86627" y="3148361"/>
            <a:ext cx="2926800" cy="1716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本年度采购计划的制定基于市场趋势分析、供应商评估和成本控制目标。通过与各部门的紧密合作，确保采购计划与公司业务需求相匹配，同时考虑到预算限制和市场变化。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647638" y="2617652"/>
            <a:ext cx="2926800" cy="1716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明确采购目标，包括成本节约、供应商多样性、交货时间等关键绩效指标（KPIs）。通过定期监控这些指标，评估采购活动的效果，并及时调整策略以确保目标的实现。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208673" y="2129881"/>
            <a:ext cx="2926800" cy="1716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描述在执行采购计划过程中遇到的挑战，如供应链中断、价格波动等，并说明如何通过灵活调整采购策略来应对这些挑战，以保持供应链的稳定性和成本效益。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采购计划与目标设定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95325" y="5049564"/>
            <a:ext cx="10801350" cy="1086098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95325" y="3401385"/>
            <a:ext cx="10801350" cy="1086098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93912" y="1753205"/>
            <a:ext cx="10801350" cy="1086098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8791862" y="1157223"/>
            <a:ext cx="2706226" cy="5368559"/>
          </a:xfrm>
          <a:custGeom>
            <a:avLst/>
            <a:gdLst>
              <a:gd name="connsiteX0" fmla="*/ 152970 w 2199101"/>
              <a:gd name="connsiteY0" fmla="*/ 4647085 h 4647085"/>
              <a:gd name="connsiteX1" fmla="*/ 2046132 w 2199101"/>
              <a:gd name="connsiteY1" fmla="*/ 4647085 h 4647085"/>
              <a:gd name="connsiteX2" fmla="*/ 2199101 w 2199101"/>
              <a:gd name="connsiteY2" fmla="*/ 4494116 h 4647085"/>
              <a:gd name="connsiteX3" fmla="*/ 2199101 w 2199101"/>
              <a:gd name="connsiteY3" fmla="*/ 3835400 h 4647085"/>
              <a:gd name="connsiteX4" fmla="*/ 2199101 w 2199101"/>
              <a:gd name="connsiteY4" fmla="*/ 2742584 h 4647085"/>
              <a:gd name="connsiteX5" fmla="*/ 2199101 w 2199101"/>
              <a:gd name="connsiteY5" fmla="*/ 2687789 h 4647085"/>
              <a:gd name="connsiteX6" fmla="*/ 2199101 w 2199101"/>
              <a:gd name="connsiteY6" fmla="*/ 1959296 h 4647085"/>
              <a:gd name="connsiteX7" fmla="*/ 2199101 w 2199101"/>
              <a:gd name="connsiteY7" fmla="*/ 1904501 h 4647085"/>
              <a:gd name="connsiteX8" fmla="*/ 2199101 w 2199101"/>
              <a:gd name="connsiteY8" fmla="*/ 811685 h 4647085"/>
              <a:gd name="connsiteX9" fmla="*/ 2199101 w 2199101"/>
              <a:gd name="connsiteY9" fmla="*/ 152969 h 4647085"/>
              <a:gd name="connsiteX10" fmla="*/ 2046132 w 2199101"/>
              <a:gd name="connsiteY10" fmla="*/ 0 h 4647085"/>
              <a:gd name="connsiteX11" fmla="*/ 152970 w 2199101"/>
              <a:gd name="connsiteY11" fmla="*/ 0 h 4647085"/>
              <a:gd name="connsiteX12" fmla="*/ 0 w 2199101"/>
              <a:gd name="connsiteY12" fmla="*/ 152969 h 4647085"/>
              <a:gd name="connsiteX13" fmla="*/ 0 w 2199101"/>
              <a:gd name="connsiteY13" fmla="*/ 811685 h 4647085"/>
              <a:gd name="connsiteX14" fmla="*/ 0 w 2199101"/>
              <a:gd name="connsiteY14" fmla="*/ 1904501 h 4647085"/>
              <a:gd name="connsiteX15" fmla="*/ 0 w 2199101"/>
              <a:gd name="connsiteY15" fmla="*/ 1959296 h 4647085"/>
              <a:gd name="connsiteX16" fmla="*/ 0 w 2199101"/>
              <a:gd name="connsiteY16" fmla="*/ 2687789 h 4647085"/>
              <a:gd name="connsiteX17" fmla="*/ 0 w 2199101"/>
              <a:gd name="connsiteY17" fmla="*/ 2742584 h 4647085"/>
              <a:gd name="connsiteX18" fmla="*/ 0 w 2199101"/>
              <a:gd name="connsiteY18" fmla="*/ 3835400 h 4647085"/>
              <a:gd name="connsiteX19" fmla="*/ 0 w 2199101"/>
              <a:gd name="connsiteY19" fmla="*/ 4494116 h 4647085"/>
              <a:gd name="connsiteX20" fmla="*/ 152970 w 2199101"/>
              <a:gd name="connsiteY20" fmla="*/ 4647085 h 4647085"/>
            </a:gdLst>
            <a:rect l="l" t="t" r="r" b="b"/>
            <a:pathLst>
              <a:path w="2199101" h="4647085">
                <a:moveTo>
                  <a:pt x="152970" y="4647085"/>
                </a:moveTo>
                <a:lnTo>
                  <a:pt x="2046132" y="4647085"/>
                </a:lnTo>
                <a:cubicBezTo>
                  <a:pt x="2130614" y="4647085"/>
                  <a:pt x="2199101" y="4578599"/>
                  <a:pt x="2199101" y="4494116"/>
                </a:cubicBezTo>
                <a:lnTo>
                  <a:pt x="2199101" y="3835400"/>
                </a:lnTo>
                <a:lnTo>
                  <a:pt x="2199101" y="2742584"/>
                </a:lnTo>
                <a:lnTo>
                  <a:pt x="2199101" y="2687789"/>
                </a:lnTo>
                <a:lnTo>
                  <a:pt x="2199101" y="1959296"/>
                </a:lnTo>
                <a:lnTo>
                  <a:pt x="2199101" y="1904501"/>
                </a:lnTo>
                <a:lnTo>
                  <a:pt x="2199101" y="811685"/>
                </a:lnTo>
                <a:lnTo>
                  <a:pt x="2199101" y="152969"/>
                </a:lnTo>
                <a:cubicBezTo>
                  <a:pt x="2199101" y="68486"/>
                  <a:pt x="2130614" y="0"/>
                  <a:pt x="2046132" y="0"/>
                </a:cubicBezTo>
                <a:lnTo>
                  <a:pt x="152970" y="0"/>
                </a:lnTo>
                <a:cubicBezTo>
                  <a:pt x="68487" y="0"/>
                  <a:pt x="0" y="68486"/>
                  <a:pt x="0" y="152969"/>
                </a:cubicBezTo>
                <a:lnTo>
                  <a:pt x="0" y="811685"/>
                </a:lnTo>
                <a:lnTo>
                  <a:pt x="0" y="1904501"/>
                </a:lnTo>
                <a:lnTo>
                  <a:pt x="0" y="1959296"/>
                </a:lnTo>
                <a:lnTo>
                  <a:pt x="0" y="2687789"/>
                </a:lnTo>
                <a:lnTo>
                  <a:pt x="0" y="2742584"/>
                </a:lnTo>
                <a:lnTo>
                  <a:pt x="0" y="3835400"/>
                </a:lnTo>
                <a:lnTo>
                  <a:pt x="0" y="4494116"/>
                </a:lnTo>
                <a:cubicBezTo>
                  <a:pt x="0" y="4578599"/>
                  <a:pt x="68487" y="4647085"/>
                  <a:pt x="152970" y="4647085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95325" y="1481504"/>
            <a:ext cx="4524375" cy="55399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0" blurRad="190500" dir="0" sx="100000" sy="100000" kx="0" ky="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56572" y="2127864"/>
            <a:ext cx="7331011" cy="619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介绍供应商选择的标准和评估流程，包括质量、价格、交货和服务等因素。分析如何通过严格的供应商管理提高采购效率和降低风险。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95325" y="3129684"/>
            <a:ext cx="4523271" cy="55399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0" blurRad="190500" dir="0" sx="100000" sy="100000" kx="0" ky="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56572" y="3776044"/>
            <a:ext cx="7331011" cy="619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阐述如何通过建立长期合作关系、定期沟通和合作项目等方式，加强与供应商的伙伴关系，以确保供应的稳定性和成本优势。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95325" y="4777863"/>
            <a:ext cx="4524375" cy="55399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0" blurRad="190500" dir="0" sx="100000" sy="100000" kx="0" ky="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56572" y="5424223"/>
            <a:ext cx="7331011" cy="6314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描述供应商绩效监控的机制，包括质量控制、交货准时率和成本效益等指标的监控，以及如何根据绩效结果进行供应商的激励和改进。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8860590" y="1219629"/>
            <a:ext cx="2567403" cy="5236514"/>
          </a:xfrm>
          <a:custGeom>
            <a:avLst/>
            <a:gdLst>
              <a:gd name="connsiteX0" fmla="*/ 134587 w 2086292"/>
              <a:gd name="connsiteY0" fmla="*/ 4532785 h 4532785"/>
              <a:gd name="connsiteX1" fmla="*/ 1951705 w 2086292"/>
              <a:gd name="connsiteY1" fmla="*/ 4532785 h 4532785"/>
              <a:gd name="connsiteX2" fmla="*/ 2086292 w 2086292"/>
              <a:gd name="connsiteY2" fmla="*/ 4398198 h 4532785"/>
              <a:gd name="connsiteX3" fmla="*/ 2086292 w 2086292"/>
              <a:gd name="connsiteY3" fmla="*/ 3741576 h 4532785"/>
              <a:gd name="connsiteX4" fmla="*/ 2086292 w 2086292"/>
              <a:gd name="connsiteY4" fmla="*/ 2612430 h 4532785"/>
              <a:gd name="connsiteX5" fmla="*/ 2086292 w 2086292"/>
              <a:gd name="connsiteY5" fmla="*/ 2606081 h 4532785"/>
              <a:gd name="connsiteX6" fmla="*/ 2086292 w 2086292"/>
              <a:gd name="connsiteY6" fmla="*/ 1926705 h 4532785"/>
              <a:gd name="connsiteX7" fmla="*/ 2086292 w 2086292"/>
              <a:gd name="connsiteY7" fmla="*/ 1920355 h 4532785"/>
              <a:gd name="connsiteX8" fmla="*/ 2086292 w 2086292"/>
              <a:gd name="connsiteY8" fmla="*/ 791209 h 4532785"/>
              <a:gd name="connsiteX9" fmla="*/ 2086292 w 2086292"/>
              <a:gd name="connsiteY9" fmla="*/ 134587 h 4532785"/>
              <a:gd name="connsiteX10" fmla="*/ 1951705 w 2086292"/>
              <a:gd name="connsiteY10" fmla="*/ 0 h 4532785"/>
              <a:gd name="connsiteX11" fmla="*/ 134587 w 2086292"/>
              <a:gd name="connsiteY11" fmla="*/ 0 h 4532785"/>
              <a:gd name="connsiteX12" fmla="*/ 0 w 2086292"/>
              <a:gd name="connsiteY12" fmla="*/ 134587 h 4532785"/>
              <a:gd name="connsiteX13" fmla="*/ 0 w 2086292"/>
              <a:gd name="connsiteY13" fmla="*/ 791209 h 4532785"/>
              <a:gd name="connsiteX14" fmla="*/ 0 w 2086292"/>
              <a:gd name="connsiteY14" fmla="*/ 1920355 h 4532785"/>
              <a:gd name="connsiteX15" fmla="*/ 0 w 2086292"/>
              <a:gd name="connsiteY15" fmla="*/ 1926705 h 4532785"/>
              <a:gd name="connsiteX16" fmla="*/ 0 w 2086292"/>
              <a:gd name="connsiteY16" fmla="*/ 2606081 h 4532785"/>
              <a:gd name="connsiteX17" fmla="*/ 0 w 2086292"/>
              <a:gd name="connsiteY17" fmla="*/ 2612430 h 4532785"/>
              <a:gd name="connsiteX18" fmla="*/ 0 w 2086292"/>
              <a:gd name="connsiteY18" fmla="*/ 3741576 h 4532785"/>
              <a:gd name="connsiteX19" fmla="*/ 0 w 2086292"/>
              <a:gd name="connsiteY19" fmla="*/ 4398198 h 4532785"/>
              <a:gd name="connsiteX20" fmla="*/ 134587 w 2086292"/>
              <a:gd name="connsiteY20" fmla="*/ 4532785 h 4532785"/>
            </a:gdLst>
            <a:rect l="l" t="t" r="r" b="b"/>
            <a:pathLst>
              <a:path w="2086292" h="4532785">
                <a:moveTo>
                  <a:pt x="134587" y="4532785"/>
                </a:moveTo>
                <a:lnTo>
                  <a:pt x="1951705" y="4532785"/>
                </a:lnTo>
                <a:cubicBezTo>
                  <a:pt x="2026036" y="4532785"/>
                  <a:pt x="2086292" y="4472528"/>
                  <a:pt x="2086292" y="4398198"/>
                </a:cubicBezTo>
                <a:lnTo>
                  <a:pt x="2086292" y="3741576"/>
                </a:lnTo>
                <a:lnTo>
                  <a:pt x="2086292" y="2612430"/>
                </a:lnTo>
                <a:lnTo>
                  <a:pt x="2086292" y="2606081"/>
                </a:lnTo>
                <a:lnTo>
                  <a:pt x="2086292" y="1926705"/>
                </a:lnTo>
                <a:lnTo>
                  <a:pt x="2086292" y="1920355"/>
                </a:lnTo>
                <a:lnTo>
                  <a:pt x="2086292" y="791209"/>
                </a:lnTo>
                <a:lnTo>
                  <a:pt x="2086292" y="134587"/>
                </a:lnTo>
                <a:cubicBezTo>
                  <a:pt x="2086292" y="60256"/>
                  <a:pt x="2026036" y="0"/>
                  <a:pt x="1951705" y="0"/>
                </a:cubicBezTo>
                <a:lnTo>
                  <a:pt x="134587" y="0"/>
                </a:lnTo>
                <a:cubicBezTo>
                  <a:pt x="60257" y="0"/>
                  <a:pt x="0" y="60256"/>
                  <a:pt x="0" y="134587"/>
                </a:cubicBezTo>
                <a:lnTo>
                  <a:pt x="0" y="791209"/>
                </a:lnTo>
                <a:lnTo>
                  <a:pt x="0" y="1920355"/>
                </a:lnTo>
                <a:lnTo>
                  <a:pt x="0" y="1926705"/>
                </a:lnTo>
                <a:lnTo>
                  <a:pt x="0" y="2606081"/>
                </a:lnTo>
                <a:lnTo>
                  <a:pt x="0" y="2612430"/>
                </a:lnTo>
                <a:lnTo>
                  <a:pt x="0" y="3741576"/>
                </a:lnTo>
                <a:lnTo>
                  <a:pt x="0" y="4398198"/>
                </a:lnTo>
                <a:cubicBezTo>
                  <a:pt x="0" y="4472528"/>
                  <a:pt x="60257" y="4532785"/>
                  <a:pt x="134587" y="4532785"/>
                </a:cubicBezTo>
                <a:close/>
              </a:path>
            </a:pathLst>
          </a:custGeom>
          <a:noFill/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15192" t="7050" r="56731" b="7050"/>
          <a:stretch>
            <a:fillRect/>
          </a:stretch>
        </p:blipFill>
        <p:spPr>
          <a:xfrm rot="0" flipH="0" flipV="0">
            <a:off x="8860590" y="1215316"/>
            <a:ext cx="2567403" cy="5236514"/>
          </a:xfrm>
          <a:custGeom>
            <a:avLst/>
            <a:gdLst/>
            <a:rect l="l" t="t" r="r" b="b"/>
            <a:pathLst>
              <a:path w="2567403" h="5236514">
                <a:moveTo>
                  <a:pt x="165624" y="0"/>
                </a:moveTo>
                <a:lnTo>
                  <a:pt x="2401780" y="0"/>
                </a:lnTo>
                <a:cubicBezTo>
                  <a:pt x="2493252" y="0"/>
                  <a:pt x="2567403" y="69612"/>
                  <a:pt x="2567403" y="155482"/>
                </a:cubicBezTo>
                <a:lnTo>
                  <a:pt x="2567403" y="914047"/>
                </a:lnTo>
                <a:lnTo>
                  <a:pt x="2567403" y="2218496"/>
                </a:lnTo>
                <a:lnTo>
                  <a:pt x="2567403" y="2225831"/>
                </a:lnTo>
                <a:lnTo>
                  <a:pt x="2567403" y="3010682"/>
                </a:lnTo>
                <a:lnTo>
                  <a:pt x="2567403" y="3018018"/>
                </a:lnTo>
                <a:lnTo>
                  <a:pt x="2567403" y="4322467"/>
                </a:lnTo>
                <a:lnTo>
                  <a:pt x="2567403" y="5081032"/>
                </a:lnTo>
                <a:cubicBezTo>
                  <a:pt x="2567403" y="5166903"/>
                  <a:pt x="2493252" y="5236514"/>
                  <a:pt x="2401780" y="5236514"/>
                </a:cubicBezTo>
                <a:lnTo>
                  <a:pt x="165624" y="5236514"/>
                </a:lnTo>
                <a:cubicBezTo>
                  <a:pt x="74153" y="5236514"/>
                  <a:pt x="0" y="5166903"/>
                  <a:pt x="0" y="5081032"/>
                </a:cubicBezTo>
                <a:lnTo>
                  <a:pt x="0" y="4322467"/>
                </a:lnTo>
                <a:lnTo>
                  <a:pt x="0" y="3018018"/>
                </a:lnTo>
                <a:lnTo>
                  <a:pt x="0" y="3010682"/>
                </a:lnTo>
                <a:lnTo>
                  <a:pt x="0" y="2225831"/>
                </a:lnTo>
                <a:lnTo>
                  <a:pt x="0" y="2218496"/>
                </a:lnTo>
                <a:lnTo>
                  <a:pt x="0" y="914047"/>
                </a:lnTo>
                <a:lnTo>
                  <a:pt x="0" y="155482"/>
                </a:lnTo>
                <a:cubicBezTo>
                  <a:pt x="0" y="69612"/>
                  <a:pt x="74153" y="0"/>
                  <a:pt x="16562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0" flipV="0">
            <a:off x="1056572" y="1543664"/>
            <a:ext cx="3978211" cy="378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供应商选择与评估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56572" y="3232764"/>
            <a:ext cx="3978211" cy="378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供应商关系建设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56572" y="4871064"/>
            <a:ext cx="3978211" cy="378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供应商绩效监控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供应商管理与评估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5880" t="6190" r="19886" b="3393"/>
          <a:stretch>
            <a:fillRect/>
          </a:stretch>
        </p:blipFill>
        <p:spPr>
          <a:xfrm rot="0" flipH="0" flipV="0">
            <a:off x="0" y="1521833"/>
            <a:ext cx="12192000" cy="23340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0" y="1521133"/>
            <a:ext cx="12192000" cy="2325511"/>
          </a:xfrm>
          <a:prstGeom prst="rect">
            <a:avLst/>
          </a:prstGeom>
          <a:gradFill>
            <a:gsLst>
              <a:gs pos="61000">
                <a:schemeClr val="accent1"/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2771775"/>
            <a:ext cx="3426178" cy="32677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6039556"/>
            <a:ext cx="3426178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04711" y="2969633"/>
            <a:ext cx="646852" cy="646852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697564" y="2969633"/>
            <a:ext cx="2251485" cy="6468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381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采购流程标准化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90036" y="3704733"/>
            <a:ext cx="2886532" cy="22152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介绍采购流程标准化的措施，包括电子采购系统的应用、采购流程图的制定等，以及这些措施如何提高采购效率和透明度。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82912" y="2771775"/>
            <a:ext cx="3426178" cy="32677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82912" y="6039556"/>
            <a:ext cx="3426178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727223" y="2969633"/>
            <a:ext cx="646852" cy="64685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460716" y="2969633"/>
            <a:ext cx="2251485" cy="6468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381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采购周期缩短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12548" y="3704733"/>
            <a:ext cx="2886532" cy="22152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分析采购周期缩短的策略，如供应商库存管理、快速响应机制等，以及这些策略如何帮助公司更快地响应市场需求。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105424" y="2771775"/>
            <a:ext cx="3426178" cy="326778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105424" y="6039556"/>
            <a:ext cx="3426178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49735" y="2969633"/>
            <a:ext cx="646852" cy="646852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183228" y="2969633"/>
            <a:ext cx="2251485" cy="6468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381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采购成本控制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35060" y="3704733"/>
            <a:ext cx="2886532" cy="22152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描述采购成本控制的方法，包括批量采购、长期合同谈判等，以及这些方法如何帮助公司实现成本节约。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69593" y="3123782"/>
            <a:ext cx="51708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792105" y="3123782"/>
            <a:ext cx="51708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514617" y="3123782"/>
            <a:ext cx="51708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采购流程优化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35000"/>
          </a:blip>
          <a:srcRect l="0" t="0" r="0" b="0"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6477" y="0"/>
            <a:ext cx="2912139" cy="6858000"/>
          </a:xfrm>
          <a:custGeom>
            <a:avLst/>
            <a:gdLst>
              <a:gd name="connsiteX0" fmla="*/ 609094 w 2912139"/>
              <a:gd name="connsiteY0" fmla="*/ 0 h 6858000"/>
              <a:gd name="connsiteX1" fmla="*/ 2912139 w 2912139"/>
              <a:gd name="connsiteY1" fmla="*/ 0 h 6858000"/>
              <a:gd name="connsiteX2" fmla="*/ 2912139 w 2912139"/>
              <a:gd name="connsiteY2" fmla="*/ 6858000 h 6858000"/>
              <a:gd name="connsiteX3" fmla="*/ 398145 w 2912139"/>
              <a:gd name="connsiteY3" fmla="*/ 6858000 h 6858000"/>
              <a:gd name="connsiteX4" fmla="*/ 372007 w 2912139"/>
              <a:gd name="connsiteY4" fmla="*/ 6849887 h 6858000"/>
              <a:gd name="connsiteX5" fmla="*/ 0 w 2912139"/>
              <a:gd name="connsiteY5" fmla="*/ 6288658 h 6858000"/>
              <a:gd name="connsiteX6" fmla="*/ 0 w 2912139"/>
              <a:gd name="connsiteY6" fmla="*/ 609094 h 6858000"/>
              <a:gd name="connsiteX7" fmla="*/ 609094 w 2912139"/>
              <a:gd name="connsiteY7" fmla="*/ 0 h 6858000"/>
            </a:gdLst>
            <a:rect l="l" t="t" r="r" b="b"/>
            <a:pathLst>
              <a:path w="2912139" h="6858000">
                <a:moveTo>
                  <a:pt x="609094" y="0"/>
                </a:moveTo>
                <a:lnTo>
                  <a:pt x="2912139" y="0"/>
                </a:lnTo>
                <a:lnTo>
                  <a:pt x="2912139" y="6858000"/>
                </a:lnTo>
                <a:lnTo>
                  <a:pt x="398145" y="6858000"/>
                </a:lnTo>
                <a:lnTo>
                  <a:pt x="372007" y="6849887"/>
                </a:lnTo>
                <a:cubicBezTo>
                  <a:pt x="153394" y="6757421"/>
                  <a:pt x="0" y="6540953"/>
                  <a:pt x="0" y="6288658"/>
                </a:cubicBezTo>
                <a:lnTo>
                  <a:pt x="0" y="609094"/>
                </a:lnTo>
                <a:cubicBezTo>
                  <a:pt x="0" y="272701"/>
                  <a:pt x="272701" y="0"/>
                  <a:pt x="6090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-3993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-39938" y="620429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08998" y="1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1">
            <a:off x="11515475" y="6223340"/>
            <a:ext cx="676525" cy="674412"/>
          </a:xfrm>
          <a:custGeom>
            <a:avLst/>
            <a:gdLst>
              <a:gd name="connsiteX0" fmla="*/ 1300048 w 1923936"/>
              <a:gd name="connsiteY0" fmla="*/ 380778 h 1917927"/>
              <a:gd name="connsiteX1" fmla="*/ 1062949 w 1923936"/>
              <a:gd name="connsiteY1" fmla="*/ 617877 h 1917927"/>
              <a:gd name="connsiteX2" fmla="*/ 1300048 w 1923936"/>
              <a:gd name="connsiteY2" fmla="*/ 854976 h 1917927"/>
              <a:gd name="connsiteX3" fmla="*/ 1537147 w 1923936"/>
              <a:gd name="connsiteY3" fmla="*/ 617877 h 1917927"/>
              <a:gd name="connsiteX4" fmla="*/ 1300048 w 1923936"/>
              <a:gd name="connsiteY4" fmla="*/ 380778 h 1917927"/>
              <a:gd name="connsiteX5" fmla="*/ 1300048 w 1923936"/>
              <a:gd name="connsiteY5" fmla="*/ 351701 h 1917927"/>
              <a:gd name="connsiteX6" fmla="*/ 1566224 w 1923936"/>
              <a:gd name="connsiteY6" fmla="*/ 617877 h 1917927"/>
              <a:gd name="connsiteX7" fmla="*/ 1300048 w 1923936"/>
              <a:gd name="connsiteY7" fmla="*/ 884053 h 1917927"/>
              <a:gd name="connsiteX8" fmla="*/ 1033872 w 1923936"/>
              <a:gd name="connsiteY8" fmla="*/ 617877 h 1917927"/>
              <a:gd name="connsiteX9" fmla="*/ 1300048 w 1923936"/>
              <a:gd name="connsiteY9" fmla="*/ 351701 h 1917927"/>
              <a:gd name="connsiteX10" fmla="*/ 1300048 w 1923936"/>
              <a:gd name="connsiteY10" fmla="*/ 131526 h 1917927"/>
              <a:gd name="connsiteX11" fmla="*/ 813697 w 1923936"/>
              <a:gd name="connsiteY11" fmla="*/ 617877 h 1917927"/>
              <a:gd name="connsiteX12" fmla="*/ 1300048 w 1923936"/>
              <a:gd name="connsiteY12" fmla="*/ 1104228 h 1917927"/>
              <a:gd name="connsiteX13" fmla="*/ 1786399 w 1923936"/>
              <a:gd name="connsiteY13" fmla="*/ 617877 h 1917927"/>
              <a:gd name="connsiteX14" fmla="*/ 1300048 w 1923936"/>
              <a:gd name="connsiteY14" fmla="*/ 131526 h 1917927"/>
              <a:gd name="connsiteX15" fmla="*/ 1300048 w 1923936"/>
              <a:gd name="connsiteY15" fmla="*/ 71882 h 1917927"/>
              <a:gd name="connsiteX16" fmla="*/ 1846043 w 1923936"/>
              <a:gd name="connsiteY16" fmla="*/ 617877 h 1917927"/>
              <a:gd name="connsiteX17" fmla="*/ 1300048 w 1923936"/>
              <a:gd name="connsiteY17" fmla="*/ 1163872 h 1917927"/>
              <a:gd name="connsiteX18" fmla="*/ 754053 w 1923936"/>
              <a:gd name="connsiteY18" fmla="*/ 617877 h 1917927"/>
              <a:gd name="connsiteX19" fmla="*/ 1300048 w 1923936"/>
              <a:gd name="connsiteY19" fmla="*/ 71882 h 1917927"/>
              <a:gd name="connsiteX20" fmla="*/ 1758528 w 1923936"/>
              <a:gd name="connsiteY20" fmla="*/ 0 h 1917927"/>
              <a:gd name="connsiteX21" fmla="*/ 1906594 w 1923936"/>
              <a:gd name="connsiteY21" fmla="*/ 0 h 1917927"/>
              <a:gd name="connsiteX22" fmla="*/ 1912804 w 1923936"/>
              <a:gd name="connsiteY22" fmla="*/ 5123 h 1917927"/>
              <a:gd name="connsiteX23" fmla="*/ 1923936 w 1923936"/>
              <a:gd name="connsiteY23" fmla="*/ 18616 h 1917927"/>
              <a:gd name="connsiteX24" fmla="*/ 1923936 w 1923936"/>
              <a:gd name="connsiteY24" fmla="*/ 166682 h 1917927"/>
              <a:gd name="connsiteX25" fmla="*/ 1845866 w 1923936"/>
              <a:gd name="connsiteY25" fmla="*/ 72061 h 1917927"/>
              <a:gd name="connsiteX26" fmla="*/ 693504 w 1923936"/>
              <a:gd name="connsiteY26" fmla="*/ 0 h 1917927"/>
              <a:gd name="connsiteX27" fmla="*/ 841570 w 1923936"/>
              <a:gd name="connsiteY27" fmla="*/ 0 h 1917927"/>
              <a:gd name="connsiteX28" fmla="*/ 754232 w 1923936"/>
              <a:gd name="connsiteY28" fmla="*/ 72061 h 1917927"/>
              <a:gd name="connsiteX29" fmla="*/ 528147 w 1923936"/>
              <a:gd name="connsiteY29" fmla="*/ 617878 h 1917927"/>
              <a:gd name="connsiteX30" fmla="*/ 1300049 w 1923936"/>
              <a:gd name="connsiteY30" fmla="*/ 1389780 h 1917927"/>
              <a:gd name="connsiteX31" fmla="*/ 1845866 w 1923936"/>
              <a:gd name="connsiteY31" fmla="*/ 1163695 h 1917927"/>
              <a:gd name="connsiteX32" fmla="*/ 1923936 w 1923936"/>
              <a:gd name="connsiteY32" fmla="*/ 1069074 h 1917927"/>
              <a:gd name="connsiteX33" fmla="*/ 1923936 w 1923936"/>
              <a:gd name="connsiteY33" fmla="*/ 1217140 h 1917927"/>
              <a:gd name="connsiteX34" fmla="*/ 1912804 w 1923936"/>
              <a:gd name="connsiteY34" fmla="*/ 1230633 h 1917927"/>
              <a:gd name="connsiteX35" fmla="*/ 1300049 w 1923936"/>
              <a:gd name="connsiteY35" fmla="*/ 1484444 h 1917927"/>
              <a:gd name="connsiteX36" fmla="*/ 433483 w 1923936"/>
              <a:gd name="connsiteY36" fmla="*/ 617878 h 1917927"/>
              <a:gd name="connsiteX37" fmla="*/ 687294 w 1923936"/>
              <a:gd name="connsiteY37" fmla="*/ 5123 h 1917927"/>
              <a:gd name="connsiteX38" fmla="*/ 162869 w 1923936"/>
              <a:gd name="connsiteY38" fmla="*/ 0 h 1917927"/>
              <a:gd name="connsiteX39" fmla="*/ 323730 w 1923936"/>
              <a:gd name="connsiteY39" fmla="*/ 0 h 1917927"/>
              <a:gd name="connsiteX40" fmla="*/ 233021 w 1923936"/>
              <a:gd name="connsiteY40" fmla="*/ 167120 h 1917927"/>
              <a:gd name="connsiteX41" fmla="*/ 142017 w 1923936"/>
              <a:gd name="connsiteY41" fmla="*/ 617878 h 1917927"/>
              <a:gd name="connsiteX42" fmla="*/ 1300048 w 1923936"/>
              <a:gd name="connsiteY42" fmla="*/ 1775909 h 1917927"/>
              <a:gd name="connsiteX43" fmla="*/ 1852034 w 1923936"/>
              <a:gd name="connsiteY43" fmla="*/ 1636141 h 1917927"/>
              <a:gd name="connsiteX44" fmla="*/ 1923936 w 1923936"/>
              <a:gd name="connsiteY44" fmla="*/ 1592460 h 1917927"/>
              <a:gd name="connsiteX45" fmla="*/ 1923936 w 1923936"/>
              <a:gd name="connsiteY45" fmla="*/ 1758463 h 1917927"/>
              <a:gd name="connsiteX46" fmla="*/ 1919729 w 1923936"/>
              <a:gd name="connsiteY46" fmla="*/ 1761018 h 1917927"/>
              <a:gd name="connsiteX47" fmla="*/ 1300049 w 1923936"/>
              <a:gd name="connsiteY47" fmla="*/ 1917927 h 1917927"/>
              <a:gd name="connsiteX48" fmla="*/ 0 w 1923936"/>
              <a:gd name="connsiteY48" fmla="*/ 617878 h 1917927"/>
              <a:gd name="connsiteX49" fmla="*/ 102164 w 1923936"/>
              <a:gd name="connsiteY49" fmla="*/ 111840 h 1917927"/>
            </a:gdLst>
            <a:rect l="l" t="t" r="r" b="b"/>
            <a:pathLst>
              <a:path w="1923936" h="1917927">
                <a:moveTo>
                  <a:pt x="1300048" y="380778"/>
                </a:moveTo>
                <a:cubicBezTo>
                  <a:pt x="1169102" y="380778"/>
                  <a:pt x="1062949" y="486931"/>
                  <a:pt x="1062949" y="617877"/>
                </a:cubicBezTo>
                <a:cubicBezTo>
                  <a:pt x="1062949" y="748823"/>
                  <a:pt x="1169102" y="854976"/>
                  <a:pt x="1300048" y="854976"/>
                </a:cubicBezTo>
                <a:cubicBezTo>
                  <a:pt x="1430994" y="854976"/>
                  <a:pt x="1537147" y="748823"/>
                  <a:pt x="1537147" y="617877"/>
                </a:cubicBezTo>
                <a:cubicBezTo>
                  <a:pt x="1537147" y="486931"/>
                  <a:pt x="1430994" y="380778"/>
                  <a:pt x="1300048" y="380778"/>
                </a:cubicBezTo>
                <a:close/>
                <a:moveTo>
                  <a:pt x="1300048" y="351701"/>
                </a:moveTo>
                <a:cubicBezTo>
                  <a:pt x="1447053" y="351701"/>
                  <a:pt x="1566224" y="470872"/>
                  <a:pt x="1566224" y="617877"/>
                </a:cubicBezTo>
                <a:cubicBezTo>
                  <a:pt x="1566224" y="764882"/>
                  <a:pt x="1447053" y="884053"/>
                  <a:pt x="1300048" y="884053"/>
                </a:cubicBezTo>
                <a:cubicBezTo>
                  <a:pt x="1153043" y="884053"/>
                  <a:pt x="1033872" y="764882"/>
                  <a:pt x="1033872" y="617877"/>
                </a:cubicBezTo>
                <a:cubicBezTo>
                  <a:pt x="1033872" y="470872"/>
                  <a:pt x="1153043" y="351701"/>
                  <a:pt x="1300048" y="351701"/>
                </a:cubicBezTo>
                <a:close/>
                <a:moveTo>
                  <a:pt x="1300048" y="131526"/>
                </a:moveTo>
                <a:cubicBezTo>
                  <a:pt x="1031444" y="131526"/>
                  <a:pt x="813697" y="349273"/>
                  <a:pt x="813697" y="617877"/>
                </a:cubicBezTo>
                <a:cubicBezTo>
                  <a:pt x="813697" y="886481"/>
                  <a:pt x="1031444" y="1104228"/>
                  <a:pt x="1300048" y="1104228"/>
                </a:cubicBezTo>
                <a:cubicBezTo>
                  <a:pt x="1568652" y="1104228"/>
                  <a:pt x="1786399" y="886481"/>
                  <a:pt x="1786399" y="617877"/>
                </a:cubicBezTo>
                <a:cubicBezTo>
                  <a:pt x="1786399" y="349273"/>
                  <a:pt x="1568652" y="131526"/>
                  <a:pt x="1300048" y="131526"/>
                </a:cubicBezTo>
                <a:close/>
                <a:moveTo>
                  <a:pt x="1300048" y="71882"/>
                </a:moveTo>
                <a:cubicBezTo>
                  <a:pt x="1601593" y="71882"/>
                  <a:pt x="1846043" y="316332"/>
                  <a:pt x="1846043" y="617877"/>
                </a:cubicBezTo>
                <a:cubicBezTo>
                  <a:pt x="1846043" y="919422"/>
                  <a:pt x="1601593" y="1163872"/>
                  <a:pt x="1300048" y="1163872"/>
                </a:cubicBezTo>
                <a:cubicBezTo>
                  <a:pt x="998503" y="1163872"/>
                  <a:pt x="754053" y="919422"/>
                  <a:pt x="754053" y="617877"/>
                </a:cubicBezTo>
                <a:cubicBezTo>
                  <a:pt x="754053" y="316332"/>
                  <a:pt x="998503" y="71882"/>
                  <a:pt x="1300048" y="71882"/>
                </a:cubicBezTo>
                <a:close/>
                <a:moveTo>
                  <a:pt x="1758528" y="0"/>
                </a:moveTo>
                <a:lnTo>
                  <a:pt x="1906594" y="0"/>
                </a:lnTo>
                <a:lnTo>
                  <a:pt x="1912804" y="5123"/>
                </a:lnTo>
                <a:lnTo>
                  <a:pt x="1923936" y="18616"/>
                </a:lnTo>
                <a:lnTo>
                  <a:pt x="1923936" y="166682"/>
                </a:lnTo>
                <a:lnTo>
                  <a:pt x="1845866" y="72061"/>
                </a:lnTo>
                <a:close/>
                <a:moveTo>
                  <a:pt x="693504" y="0"/>
                </a:moveTo>
                <a:lnTo>
                  <a:pt x="841570" y="0"/>
                </a:lnTo>
                <a:lnTo>
                  <a:pt x="754232" y="72061"/>
                </a:lnTo>
                <a:cubicBezTo>
                  <a:pt x="614545" y="211748"/>
                  <a:pt x="528147" y="404723"/>
                  <a:pt x="528147" y="617878"/>
                </a:cubicBezTo>
                <a:cubicBezTo>
                  <a:pt x="528147" y="1044188"/>
                  <a:pt x="873739" y="1389780"/>
                  <a:pt x="1300049" y="1389780"/>
                </a:cubicBezTo>
                <a:cubicBezTo>
                  <a:pt x="1513204" y="1389780"/>
                  <a:pt x="1706179" y="1303382"/>
                  <a:pt x="1845866" y="1163695"/>
                </a:cubicBezTo>
                <a:lnTo>
                  <a:pt x="1923936" y="1069074"/>
                </a:lnTo>
                <a:lnTo>
                  <a:pt x="1923936" y="1217140"/>
                </a:lnTo>
                <a:lnTo>
                  <a:pt x="1912804" y="1230633"/>
                </a:lnTo>
                <a:cubicBezTo>
                  <a:pt x="1755986" y="1387450"/>
                  <a:pt x="1539344" y="1484444"/>
                  <a:pt x="1300049" y="1484444"/>
                </a:cubicBezTo>
                <a:cubicBezTo>
                  <a:pt x="821458" y="1484444"/>
                  <a:pt x="433483" y="1096469"/>
                  <a:pt x="433483" y="617878"/>
                </a:cubicBezTo>
                <a:cubicBezTo>
                  <a:pt x="433483" y="378583"/>
                  <a:pt x="530477" y="161941"/>
                  <a:pt x="687294" y="5123"/>
                </a:cubicBezTo>
                <a:close/>
                <a:moveTo>
                  <a:pt x="162869" y="0"/>
                </a:moveTo>
                <a:lnTo>
                  <a:pt x="323730" y="0"/>
                </a:lnTo>
                <a:lnTo>
                  <a:pt x="233021" y="167120"/>
                </a:lnTo>
                <a:cubicBezTo>
                  <a:pt x="174421" y="305665"/>
                  <a:pt x="142017" y="457987"/>
                  <a:pt x="142017" y="617878"/>
                </a:cubicBezTo>
                <a:cubicBezTo>
                  <a:pt x="142017" y="1257441"/>
                  <a:pt x="660485" y="1775909"/>
                  <a:pt x="1300048" y="1775909"/>
                </a:cubicBezTo>
                <a:cubicBezTo>
                  <a:pt x="1499911" y="1775909"/>
                  <a:pt x="1687949" y="1725278"/>
                  <a:pt x="1852034" y="1636141"/>
                </a:cubicBezTo>
                <a:lnTo>
                  <a:pt x="1923936" y="1592460"/>
                </a:lnTo>
                <a:lnTo>
                  <a:pt x="1923936" y="1758463"/>
                </a:lnTo>
                <a:lnTo>
                  <a:pt x="1919729" y="1761018"/>
                </a:lnTo>
                <a:cubicBezTo>
                  <a:pt x="1735521" y="1861086"/>
                  <a:pt x="1524423" y="1917927"/>
                  <a:pt x="1300049" y="1917927"/>
                </a:cubicBezTo>
                <a:cubicBezTo>
                  <a:pt x="582052" y="1917927"/>
                  <a:pt x="0" y="1335875"/>
                  <a:pt x="0" y="617878"/>
                </a:cubicBezTo>
                <a:cubicBezTo>
                  <a:pt x="0" y="438379"/>
                  <a:pt x="36378" y="267376"/>
                  <a:pt x="102164" y="1118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23887" y="836613"/>
            <a:ext cx="3688236" cy="5184775"/>
          </a:xfrm>
          <a:prstGeom prst="round2SameRect">
            <a:avLst>
              <a:gd name="adj1" fmla="val 11788"/>
              <a:gd name="adj2" fmla="val 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9525" cap="sq">
            <a:solidFill>
              <a:schemeClr val="accent1">
                <a:lumMod val="60000"/>
                <a:lumOff val="40000"/>
                <a:alpha val="4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3360819" y="1676595"/>
            <a:ext cx="8207291" cy="3839452"/>
          </a:xfrm>
          <a:prstGeom prst="round2Same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25371" y="2999015"/>
            <a:ext cx="7039428" cy="2182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供应链管理与风险控制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8219800" y="2260676"/>
            <a:ext cx="2880000" cy="24749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9503402" y="849311"/>
            <a:ext cx="2064709" cy="45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33150" y="952311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87067" y="793856"/>
            <a:ext cx="1769437" cy="524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5E3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764801" y="993508"/>
            <a:ext cx="3406407" cy="4870985"/>
          </a:xfrm>
          <a:prstGeom prst="round2SameRect">
            <a:avLst>
              <a:gd name="adj1" fmla="val 7826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8800" t="0" r="32028" b="0"/>
          <a:stretch>
            <a:fillRect/>
          </a:stretch>
        </p:blipFill>
        <p:spPr>
          <a:xfrm rot="0" flipH="1" flipV="0">
            <a:off x="764801" y="993508"/>
            <a:ext cx="3406407" cy="4870985"/>
          </a:xfrm>
          <a:custGeom>
            <a:avLst/>
            <a:gdLst>
              <a:gd name="connsiteX0" fmla="*/ 266585 w 3406407"/>
              <a:gd name="connsiteY0" fmla="*/ 0 h 4870985"/>
              <a:gd name="connsiteX1" fmla="*/ 3139822 w 3406407"/>
              <a:gd name="connsiteY1" fmla="*/ 0 h 4870985"/>
              <a:gd name="connsiteX2" fmla="*/ 3406407 w 3406407"/>
              <a:gd name="connsiteY2" fmla="*/ 266585 h 4870985"/>
              <a:gd name="connsiteX3" fmla="*/ 3406407 w 3406407"/>
              <a:gd name="connsiteY3" fmla="*/ 4870985 h 4870985"/>
              <a:gd name="connsiteX4" fmla="*/ 0 w 3406407"/>
              <a:gd name="connsiteY4" fmla="*/ 4870985 h 4870985"/>
              <a:gd name="connsiteX5" fmla="*/ 0 w 3406407"/>
              <a:gd name="connsiteY5" fmla="*/ 266585 h 4870985"/>
              <a:gd name="connsiteX6" fmla="*/ 266585 w 3406407"/>
              <a:gd name="connsiteY6" fmla="*/ 0 h 4870985"/>
            </a:gdLst>
            <a:rect l="l" t="t" r="r" b="b"/>
            <a:pathLst>
              <a:path w="3406407" h="4870985">
                <a:moveTo>
                  <a:pt x="266585" y="0"/>
                </a:moveTo>
                <a:lnTo>
                  <a:pt x="3139822" y="0"/>
                </a:lnTo>
                <a:cubicBezTo>
                  <a:pt x="3287053" y="0"/>
                  <a:pt x="3406407" y="119354"/>
                  <a:pt x="3406407" y="266585"/>
                </a:cubicBezTo>
                <a:lnTo>
                  <a:pt x="3406407" y="4870985"/>
                </a:lnTo>
                <a:lnTo>
                  <a:pt x="0" y="4870985"/>
                </a:lnTo>
                <a:lnTo>
                  <a:pt x="0" y="266585"/>
                </a:lnTo>
                <a:cubicBezTo>
                  <a:pt x="0" y="119354"/>
                  <a:pt x="119354" y="0"/>
                  <a:pt x="266585" y="0"/>
                </a:cubicBezTo>
                <a:close/>
              </a:path>
            </a:pathLst>
          </a:custGeom>
          <a:noFill/>
          <a:ln w="381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7" name="标题 1"/>
          <p:cNvSpPr txBox="1"/>
          <p:nvPr/>
        </p:nvSpPr>
        <p:spPr>
          <a:xfrm rot="0" flipH="0" flipV="0">
            <a:off x="4329556" y="1911188"/>
            <a:ext cx="2496737" cy="9464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75163" y="5555799"/>
            <a:ext cx="68942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94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—————————————————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23366" y="793856"/>
            <a:ext cx="1545862" cy="20638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8371817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7865647" y="1002182"/>
            <a:ext cx="201329" cy="2013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7359478" y="1002182"/>
            <a:ext cx="201329" cy="201329"/>
          </a:xfrm>
          <a:prstGeom prst="ellipse">
            <a:avLst/>
          </a:prstGeom>
          <a:solidFill>
            <a:schemeClr val="bg1"/>
          </a:solidFill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83214" y="1597613"/>
            <a:ext cx="2820987" cy="4155487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252000" tIns="2700000" rIns="25200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753528" y="1597613"/>
            <a:ext cx="2819800" cy="4155487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252000" tIns="2700000" rIns="25200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924045" y="1597611"/>
            <a:ext cx="2819004" cy="4152312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252000" tIns="2700000" rIns="25200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6930" t="0" r="6930" b="0"/>
          <a:stretch>
            <a:fillRect/>
          </a:stretch>
        </p:blipFill>
        <p:spPr>
          <a:xfrm rot="0" flipH="0" flipV="0">
            <a:off x="4753728" y="1597025"/>
            <a:ext cx="2819400" cy="20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0" t="782" r="0" b="782"/>
          <a:stretch>
            <a:fillRect/>
          </a:stretch>
        </p:blipFill>
        <p:spPr>
          <a:xfrm rot="0" flipH="0" flipV="0">
            <a:off x="7923846" y="1597025"/>
            <a:ext cx="2819400" cy="20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4">
            <a:alphaModFix amt="100000"/>
          </a:blip>
          <a:srcRect l="18437" t="0" r="18437" b="0"/>
          <a:stretch>
            <a:fillRect/>
          </a:stretch>
        </p:blipFill>
        <p:spPr>
          <a:xfrm rot="0" flipH="0" flipV="0">
            <a:off x="1584008" y="1597025"/>
            <a:ext cx="2819400" cy="20875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0" flipH="0" flipV="0">
            <a:off x="1762581" y="4217549"/>
            <a:ext cx="2481772" cy="13768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分析供应链中断的风险因素，如自然灾害、政治变动等，并说明如何通过多元化供应商和备选供应商计划来降低这些风险。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71482" y="3795711"/>
            <a:ext cx="2463968" cy="365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供应链中断风险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924881" y="4217549"/>
            <a:ext cx="2481772" cy="13768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介绍供应链优化的策略，如供应商地理位置优化、物流成本分析等，以及这些策略如何提高供应链的效率和响应速度。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933782" y="3795711"/>
            <a:ext cx="2463968" cy="365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供应链优化策略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108782" y="3795711"/>
            <a:ext cx="2463968" cy="365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供应链透明度提升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99881" y="4217549"/>
            <a:ext cx="2481772" cy="13768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描述如何通过信息技术提高供应链的透明度，包括实时库存跟踪、供应链可视化工具等，以及这些工具如何帮助公司更好地管理供应链。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供应链稳定性分析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428296" y="222624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介绍风险识别的机制，包括定期的风险评估会议、市场情报收集等，以及如何通过这些机制及时发现潜在的风险。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428294" y="145760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风险识别机制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700000" flipH="0" flipV="0">
            <a:off x="827601" y="1684420"/>
            <a:ext cx="1250090" cy="1250090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700000" flipH="0" flipV="0">
            <a:off x="808498" y="1730539"/>
            <a:ext cx="1157852" cy="1157852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96842" y="2142613"/>
            <a:ext cx="381164" cy="333702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1719401"/>
            <a:ext cx="188488" cy="188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003596" y="222624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描述风险应对计划的制定和实施，包括应急计划、备选供应商计划等，以及这些计划如何帮助公司在面对风险时保持运营的连续性。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003595" y="145760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风险应对计划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700000" flipH="0" flipV="0">
            <a:off x="6402901" y="1684420"/>
            <a:ext cx="1250090" cy="1250090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700000" flipH="0" flipV="0">
            <a:off x="6383798" y="1730539"/>
            <a:ext cx="1157852" cy="1157852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772142" y="2125031"/>
            <a:ext cx="381164" cy="36886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235700" y="1719401"/>
            <a:ext cx="188488" cy="188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215946" y="446531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分析风险管理的效果，包括风险应对措施的执行情况和效果评估，以及如何根据评估结果进一步优化风险管理策略。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215945" y="369667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C75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风险管理效果评估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700000" flipH="0" flipV="0">
            <a:off x="3615251" y="3923490"/>
            <a:ext cx="1250090" cy="125009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 flipH="0" flipV="0">
            <a:off x="3596148" y="3969609"/>
            <a:ext cx="1157852" cy="1157852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008195" y="4357952"/>
            <a:ext cx="333759" cy="381164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448050" y="3958471"/>
            <a:ext cx="188488" cy="1884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378997"/>
            <a:ext cx="11518900" cy="576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99000">
                <a:schemeClr val="bg1">
                  <a:lumMod val="9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60400" y="432997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风险识别与应对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0" flipV="0">
            <a:off x="64032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0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 flipH="0" flipV="0">
            <a:off x="0" y="378997"/>
            <a:ext cx="487643" cy="576000"/>
          </a:xfrm>
          <a:custGeom>
            <a:avLst/>
            <a:gdLst>
              <a:gd name="connsiteX0" fmla="*/ 2099494 w 7138827"/>
              <a:gd name="connsiteY0" fmla="*/ 0 h 6858000"/>
              <a:gd name="connsiteX1" fmla="*/ 3951636 w 7138827"/>
              <a:gd name="connsiteY1" fmla="*/ 0 h 6858000"/>
              <a:gd name="connsiteX2" fmla="*/ 3951636 w 7138827"/>
              <a:gd name="connsiteY2" fmla="*/ 6091 h 6858000"/>
              <a:gd name="connsiteX3" fmla="*/ 7138827 w 7138827"/>
              <a:gd name="connsiteY3" fmla="*/ 6091 h 6858000"/>
              <a:gd name="connsiteX4" fmla="*/ 7138827 w 7138827"/>
              <a:gd name="connsiteY4" fmla="*/ 6851909 h 6858000"/>
              <a:gd name="connsiteX5" fmla="*/ 3942227 w 7138827"/>
              <a:gd name="connsiteY5" fmla="*/ 6851909 h 6858000"/>
              <a:gd name="connsiteX6" fmla="*/ 3942227 w 7138827"/>
              <a:gd name="connsiteY6" fmla="*/ 6858000 h 6858000"/>
              <a:gd name="connsiteX7" fmla="*/ 0 w 7138827"/>
              <a:gd name="connsiteY7" fmla="*/ 6858000 h 6858000"/>
              <a:gd name="connsiteX8" fmla="*/ 12320 w 7138827"/>
              <a:gd name="connsiteY8" fmla="*/ 6679868 h 6858000"/>
              <a:gd name="connsiteX9" fmla="*/ 66315 w 7138827"/>
              <a:gd name="connsiteY9" fmla="*/ 6277439 h 6858000"/>
              <a:gd name="connsiteX10" fmla="*/ 396074 w 7138827"/>
              <a:gd name="connsiteY10" fmla="*/ 5233729 h 6858000"/>
              <a:gd name="connsiteX11" fmla="*/ 1208459 w 7138827"/>
              <a:gd name="connsiteY11" fmla="*/ 4096939 h 6858000"/>
              <a:gd name="connsiteX12" fmla="*/ 1626523 w 7138827"/>
              <a:gd name="connsiteY12" fmla="*/ 3738371 h 6858000"/>
              <a:gd name="connsiteX13" fmla="*/ 2115373 w 7138827"/>
              <a:gd name="connsiteY13" fmla="*/ 3363447 h 6858000"/>
              <a:gd name="connsiteX14" fmla="*/ 2626950 w 7138827"/>
              <a:gd name="connsiteY14" fmla="*/ 2870110 h 6858000"/>
              <a:gd name="connsiteX15" fmla="*/ 2979872 w 7138827"/>
              <a:gd name="connsiteY15" fmla="*/ 2334503 h 6858000"/>
              <a:gd name="connsiteX16" fmla="*/ 3114931 w 7138827"/>
              <a:gd name="connsiteY16" fmla="*/ 1660362 h 6858000"/>
              <a:gd name="connsiteX17" fmla="*/ 3040091 w 7138827"/>
              <a:gd name="connsiteY17" fmla="*/ 1266040 h 6858000"/>
              <a:gd name="connsiteX18" fmla="*/ 2721623 w 7138827"/>
              <a:gd name="connsiteY18" fmla="*/ 667607 h 6858000"/>
              <a:gd name="connsiteX19" fmla="*/ 2124203 w 7138827"/>
              <a:gd name="connsiteY19" fmla="*/ 23865 h 6858000"/>
            </a:gdLst>
            <a:rect l="l" t="t" r="r" b="b"/>
            <a:pathLst>
              <a:path w="7138827" h="6858000">
                <a:moveTo>
                  <a:pt x="2099494" y="0"/>
                </a:moveTo>
                <a:lnTo>
                  <a:pt x="3951636" y="0"/>
                </a:lnTo>
                <a:lnTo>
                  <a:pt x="3951636" y="6091"/>
                </a:lnTo>
                <a:lnTo>
                  <a:pt x="7138827" y="6091"/>
                </a:lnTo>
                <a:lnTo>
                  <a:pt x="7138827" y="6851909"/>
                </a:lnTo>
                <a:lnTo>
                  <a:pt x="3942227" y="6851909"/>
                </a:lnTo>
                <a:lnTo>
                  <a:pt x="3942227" y="6858000"/>
                </a:lnTo>
                <a:lnTo>
                  <a:pt x="0" y="6858000"/>
                </a:lnTo>
                <a:lnTo>
                  <a:pt x="12320" y="6679868"/>
                </a:lnTo>
                <a:cubicBezTo>
                  <a:pt x="24286" y="6544764"/>
                  <a:pt x="42284" y="6410617"/>
                  <a:pt x="66315" y="6277439"/>
                </a:cubicBezTo>
                <a:cubicBezTo>
                  <a:pt x="129642" y="5916498"/>
                  <a:pt x="240528" y="5565529"/>
                  <a:pt x="396074" y="5233729"/>
                </a:cubicBezTo>
                <a:cubicBezTo>
                  <a:pt x="596390" y="4809080"/>
                  <a:pt x="871582" y="4423992"/>
                  <a:pt x="1208459" y="4096939"/>
                </a:cubicBezTo>
                <a:cubicBezTo>
                  <a:pt x="1339723" y="3968293"/>
                  <a:pt x="1479391" y="3848505"/>
                  <a:pt x="1626523" y="3738371"/>
                </a:cubicBezTo>
                <a:cubicBezTo>
                  <a:pt x="1791114" y="3615617"/>
                  <a:pt x="1957441" y="3494887"/>
                  <a:pt x="2115373" y="3363447"/>
                </a:cubicBezTo>
                <a:cubicBezTo>
                  <a:pt x="2297769" y="3211307"/>
                  <a:pt x="2471914" y="3050479"/>
                  <a:pt x="2626950" y="2870110"/>
                </a:cubicBezTo>
                <a:cubicBezTo>
                  <a:pt x="2767512" y="2706533"/>
                  <a:pt x="2890410" y="2531230"/>
                  <a:pt x="2979872" y="2334503"/>
                </a:cubicBezTo>
                <a:cubicBezTo>
                  <a:pt x="3077005" y="2120260"/>
                  <a:pt x="3126946" y="1896753"/>
                  <a:pt x="3114931" y="1660362"/>
                </a:cubicBezTo>
                <a:cubicBezTo>
                  <a:pt x="3107780" y="1526155"/>
                  <a:pt x="3082608" y="1393529"/>
                  <a:pt x="3040091" y="1266040"/>
                </a:cubicBezTo>
                <a:cubicBezTo>
                  <a:pt x="2967713" y="1048901"/>
                  <a:pt x="2856392" y="851885"/>
                  <a:pt x="2721623" y="667607"/>
                </a:cubicBezTo>
                <a:cubicBezTo>
                  <a:pt x="2547911" y="429624"/>
                  <a:pt x="2343514" y="219723"/>
                  <a:pt x="2124203" y="2386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75FF"/>
      </a:accent1>
      <a:accent2>
        <a:srgbClr val="2C75FF"/>
      </a:accent2>
      <a:accent3>
        <a:srgbClr val="B78E0B"/>
      </a:accent3>
      <a:accent4>
        <a:srgbClr val="BF9000"/>
      </a:accent4>
      <a:accent5>
        <a:srgbClr val="1AB89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