
<file path=[Content_Types].xml><?xml version="1.0" encoding="utf-8"?>
<Types xmlns="http://schemas.openxmlformats.org/package/2006/content-types">
  <Default Extension="png" ContentType="image/png"/>
  <Default Extension="jpeg" ContentType="image/jpeg"/>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embeddedFontLst>
    <p:embeddedFont>
      <p:font typeface="OPPOSans H"/>
      <p:regular r:id="rId18"/>
    </p:embeddedFont>
    <p:embeddedFont>
      <p:font typeface="OPPOSans R"/>
      <p:regular r:id="rId19"/>
    </p:embeddedFont>
    <p:embeddedFont>
      <p:font typeface="Source Han Sans"/>
      <p:regular r:id="rId20"/>
    </p:embeddedFont>
    <p:embeddedFont>
      <p:font typeface="Source Han Sans CN Bold"/>
      <p:regular r:id="rId21"/>
    </p:embeddedFont>
    <p:embeddedFont>
      <p:font typeface="OPPOSans B"/>
      <p:regular r:id="rId22"/>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font" Target="fonts/font1.fntdata"/>
<Relationship Id="rId19" Type="http://schemas.openxmlformats.org/officeDocument/2006/relationships/font" Target="fonts/font4.fntdata"/>
<Relationship Id="rId20" Type="http://schemas.openxmlformats.org/officeDocument/2006/relationships/font" Target="fonts/font5.fntdata"/>
<Relationship Id="rId21" Type="http://schemas.openxmlformats.org/officeDocument/2006/relationships/font" Target="fonts/font2.fntdata"/>
<Relationship Id="rId22" Type="http://schemas.openxmlformats.org/officeDocument/2006/relationships/font" Target="fonts/font3.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3.png"/>
<Relationship Id="rId3" Type="http://schemas.openxmlformats.org/officeDocument/2006/relationships/image" Target="../media/image12.pn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2.jpe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png"/>
<Relationship Id="rId3" Type="http://schemas.openxmlformats.org/officeDocument/2006/relationships/image" Target="../media/image12.pn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1.pn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3.png"/>
<Relationship Id="rId3" Type="http://schemas.openxmlformats.org/officeDocument/2006/relationships/image" Target="../media/image12.pn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png"/>
<Relationship Id="rId3" Type="http://schemas.openxmlformats.org/officeDocument/2006/relationships/image" Target="../media/image12.pn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0.png"/>
<Relationship Id="rId3" Type="http://schemas.openxmlformats.org/officeDocument/2006/relationships/image" Target="../media/image9.pn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4.jpeg"/>
<Relationship Id="rId3" Type="http://schemas.openxmlformats.org/officeDocument/2006/relationships/image" Target="../media/image5.jpeg"/>
<Relationship Id="rId4" Type="http://schemas.openxmlformats.org/officeDocument/2006/relationships/image" Target="../media/image4.jpeg"/>
<Relationship Id="rId5" Type="http://schemas.openxmlformats.org/officeDocument/2006/relationships/image" Target="../media/image4.jpe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png"/>
<Relationship Id="rId3" Type="http://schemas.openxmlformats.org/officeDocument/2006/relationships/image" Target="../media/image12.pn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1.png"/>
<Relationship Id="rId3"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
          <p:cNvPicPr>
            <a:picLocks noChangeAspect="1"/>
          </p:cNvPicPr>
          <p:nvPr/>
        </p:nvPicPr>
        <p:blipFill>
          <a:blip r:embed="rId2">
            <a:alphaModFix amt="100000"/>
          </a:blip>
          <a:srcRect l="0" t="0" r="0" b="0"/>
          <a:stretch>
            <a:fillRect/>
          </a:stretch>
        </p:blipFill>
        <p:spPr>
          <a:xfrm rot="0" flipH="0" flipV="0">
            <a:off x="37696" y="0"/>
            <a:ext cx="12116608" cy="6858000"/>
          </a:xfrm>
          <a:prstGeom prst="rect">
            <a:avLst/>
          </a:prstGeom>
          <a:noFill/>
          <a:ln>
            <a:noFill/>
          </a:ln>
        </p:spPr>
      </p:pic>
      <p:sp>
        <p:nvSpPr>
          <p:cNvPr id="3" name="标题 1"/>
          <p:cNvSpPr txBox="1"/>
          <p:nvPr/>
        </p:nvSpPr>
        <p:spPr>
          <a:xfrm rot="0" flipH="1" flipV="0">
            <a:off x="10058399" y="1"/>
            <a:ext cx="2134743" cy="2023352"/>
          </a:xfrm>
          <a:custGeom>
            <a:avLst/>
            <a:gdLst>
              <a:gd name="connsiteX0" fmla="*/ 0 w 1388585"/>
              <a:gd name="connsiteY0" fmla="*/ 0 h 1272407"/>
              <a:gd name="connsiteX1" fmla="*/ 1308964 w 1388585"/>
              <a:gd name="connsiteY1" fmla="*/ 0 h 1272407"/>
              <a:gd name="connsiteX2" fmla="*/ 1317499 w 1388585"/>
              <a:gd name="connsiteY2" fmla="*/ 15725 h 1272407"/>
              <a:gd name="connsiteX3" fmla="*/ 1388585 w 1388585"/>
              <a:gd name="connsiteY3" fmla="*/ 367828 h 1272407"/>
              <a:gd name="connsiteX4" fmla="*/ 484006 w 1388585"/>
              <a:gd name="connsiteY4" fmla="*/ 1272407 h 1272407"/>
              <a:gd name="connsiteX5" fmla="*/ 52830 w 1388585"/>
              <a:gd name="connsiteY5" fmla="*/ 1163229 h 1272407"/>
              <a:gd name="connsiteX6" fmla="*/ 0 w 1388585"/>
              <a:gd name="connsiteY6" fmla="*/ 1131134 h 1272407"/>
            </a:gdLst>
            <a:rect l="l" t="t" r="r" b="b"/>
            <a:pathLst>
              <a:path w="1388585" h="1272407">
                <a:moveTo>
                  <a:pt x="0" y="0"/>
                </a:moveTo>
                <a:lnTo>
                  <a:pt x="1308964" y="0"/>
                </a:lnTo>
                <a:lnTo>
                  <a:pt x="1317499" y="15725"/>
                </a:lnTo>
                <a:cubicBezTo>
                  <a:pt x="1363273" y="123948"/>
                  <a:pt x="1388585" y="242932"/>
                  <a:pt x="1388585" y="367828"/>
                </a:cubicBezTo>
                <a:cubicBezTo>
                  <a:pt x="1388585" y="867413"/>
                  <a:pt x="983591" y="1272407"/>
                  <a:pt x="484006" y="1272407"/>
                </a:cubicBezTo>
                <a:cubicBezTo>
                  <a:pt x="327886" y="1272407"/>
                  <a:pt x="181003" y="1232857"/>
                  <a:pt x="52830" y="1163229"/>
                </a:cubicBezTo>
                <a:lnTo>
                  <a:pt x="0" y="1131134"/>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1" flipV="0">
            <a:off x="7062283" y="970222"/>
            <a:ext cx="4573404" cy="4573404"/>
          </a:xfrm>
          <a:prstGeom prst="ellipse">
            <a:avLst/>
          </a:prstGeom>
          <a:gradFill>
            <a:gsLst>
              <a:gs pos="0">
                <a:schemeClr val="accent1"/>
              </a:gs>
              <a:gs pos="100000">
                <a:schemeClr val="accent1">
                  <a:alpha val="1500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0" flipH="1" flipV="0">
            <a:off x="0" y="4144404"/>
            <a:ext cx="12193144" cy="2758506"/>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solidFill>
            <a:schemeClr val="accent1">
              <a:alpha val="15000"/>
            </a:schemeClr>
          </a:solidFill>
          <a:ln w="5001" cap="flat">
            <a:noFill/>
            <a:miter/>
          </a:ln>
        </p:spPr>
        <p:txBody>
          <a:bodyPr vert="horz" wrap="square" lIns="91440" tIns="45720" rIns="91440" bIns="45720" rtlCol="0" anchor="ctr"/>
          <a:lstStyle/>
          <a:p>
            <a:pPr algn="l"/>
            <a:endParaRPr kumimoji="1" lang="zh-CN" altLang="en-US"/>
          </a:p>
        </p:txBody>
      </p:sp>
      <p:sp>
        <p:nvSpPr>
          <p:cNvPr id="6" name="标题 1"/>
          <p:cNvSpPr txBox="1"/>
          <p:nvPr/>
        </p:nvSpPr>
        <p:spPr>
          <a:xfrm rot="0" flipH="1" flipV="0">
            <a:off x="0" y="4649821"/>
            <a:ext cx="12193144" cy="2253088"/>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1" flipV="0">
            <a:off x="1144" y="1"/>
            <a:ext cx="680482" cy="735655"/>
          </a:xfrm>
          <a:custGeom>
            <a:avLst/>
            <a:gdLst>
              <a:gd name="connsiteX0" fmla="*/ 32413 w 680482"/>
              <a:gd name="connsiteY0" fmla="*/ 0 h 735655"/>
              <a:gd name="connsiteX1" fmla="*/ 680482 w 680482"/>
              <a:gd name="connsiteY1" fmla="*/ 0 h 735655"/>
              <a:gd name="connsiteX2" fmla="*/ 680482 w 680482"/>
              <a:gd name="connsiteY2" fmla="*/ 720369 h 735655"/>
              <a:gd name="connsiteX3" fmla="*/ 667603 w 680482"/>
              <a:gd name="connsiteY3" fmla="*/ 724367 h 735655"/>
              <a:gd name="connsiteX4" fmla="*/ 555625 w 680482"/>
              <a:gd name="connsiteY4" fmla="*/ 735655 h 735655"/>
              <a:gd name="connsiteX5" fmla="*/ 0 w 680482"/>
              <a:gd name="connsiteY5" fmla="*/ 180030 h 735655"/>
              <a:gd name="connsiteX6" fmla="*/ 11288 w 680482"/>
              <a:gd name="connsiteY6" fmla="*/ 68052 h 735655"/>
            </a:gdLst>
            <a:rect l="l" t="t" r="r" b="b"/>
            <a:pathLst>
              <a:path w="680482" h="735655">
                <a:moveTo>
                  <a:pt x="32413" y="0"/>
                </a:moveTo>
                <a:lnTo>
                  <a:pt x="680482" y="0"/>
                </a:lnTo>
                <a:lnTo>
                  <a:pt x="680482" y="720369"/>
                </a:lnTo>
                <a:lnTo>
                  <a:pt x="667603" y="724367"/>
                </a:lnTo>
                <a:cubicBezTo>
                  <a:pt x="631433" y="731768"/>
                  <a:pt x="593983" y="735655"/>
                  <a:pt x="555625" y="735655"/>
                </a:cubicBezTo>
                <a:cubicBezTo>
                  <a:pt x="248762" y="735655"/>
                  <a:pt x="0" y="486893"/>
                  <a:pt x="0" y="180030"/>
                </a:cubicBezTo>
                <a:cubicBezTo>
                  <a:pt x="0" y="141672"/>
                  <a:pt x="3887" y="104222"/>
                  <a:pt x="11288" y="68052"/>
                </a:cubicBez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734163" y="794215"/>
            <a:ext cx="2024694" cy="528747"/>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nvSpPr>
        <p:spPr>
          <a:xfrm rot="0" flipH="0" flipV="0">
            <a:off x="728188" y="4848152"/>
            <a:ext cx="5367812" cy="435600"/>
          </a:xfrm>
          <a:prstGeom prst="roundRect">
            <a:avLst>
              <a:gd name="adj" fmla="val 50000"/>
            </a:avLst>
          </a:prstGeom>
          <a:solidFill>
            <a:schemeClr val="accent1"/>
          </a:solidFill>
          <a:ln>
            <a:noFill/>
          </a:ln>
        </p:spPr>
        <p:txBody>
          <a:bodyPr vert="horz" wrap="square" lIns="91440" tIns="45720" rIns="91440" bIns="45720" rtlCol="0" anchor="ctr"/>
          <a:lstStyle/>
          <a:p>
            <a:pPr algn="l"/>
            <a:endParaRPr kumimoji="1" lang="zh-CN" altLang="en-US"/>
          </a:p>
        </p:txBody>
      </p:sp>
      <p:sp>
        <p:nvSpPr>
          <p:cNvPr id="10" name="标题 1"/>
          <p:cNvSpPr txBox="1"/>
          <p:nvPr/>
        </p:nvSpPr>
        <p:spPr>
          <a:xfrm rot="0" flipH="0" flipV="0">
            <a:off x="1608446" y="5469382"/>
            <a:ext cx="1226144" cy="360000"/>
          </a:xfrm>
          <a:prstGeom prst="roundRect">
            <a:avLst>
              <a:gd name="adj" fmla="val 50000"/>
            </a:avLst>
          </a:prstGeom>
          <a:solidFill>
            <a:schemeClr val="accent2">
              <a:lumMod val="20000"/>
              <a:lumOff val="80000"/>
            </a:schemeClr>
          </a:solidFill>
          <a:ln w="12700" cap="sq">
            <a:solidFill>
              <a:schemeClr val="accent1">
                <a:alpha val="100000"/>
              </a:schemeClr>
            </a:solidFill>
          </a:ln>
        </p:spPr>
        <p:txBody>
          <a:bodyPr vert="horz" wrap="square" lIns="91440" tIns="45720" rIns="91440" bIns="45720" rtlCol="0" anchor="ctr"/>
          <a:lstStyle/>
          <a:p>
            <a:pPr algn="r"/>
            <a:endParaRPr kumimoji="1" lang="zh-CN" altLang="en-US"/>
          </a:p>
        </p:txBody>
      </p:sp>
      <p:sp>
        <p:nvSpPr>
          <p:cNvPr id="11" name="标题 1"/>
          <p:cNvSpPr txBox="1"/>
          <p:nvPr/>
        </p:nvSpPr>
        <p:spPr>
          <a:xfrm rot="0" flipH="0" flipV="0">
            <a:off x="3782158" y="5469382"/>
            <a:ext cx="1472921" cy="360000"/>
          </a:xfrm>
          <a:prstGeom prst="roundRect">
            <a:avLst>
              <a:gd name="adj" fmla="val 50000"/>
            </a:avLst>
          </a:prstGeom>
          <a:solidFill>
            <a:schemeClr val="accent2">
              <a:lumMod val="20000"/>
              <a:lumOff val="80000"/>
            </a:schemeClr>
          </a:solidFill>
          <a:ln w="12700" cap="sq">
            <a:solidFill>
              <a:schemeClr val="accent1">
                <a:alpha val="100000"/>
              </a:schemeClr>
            </a:solidFill>
          </a:ln>
        </p:spPr>
        <p:txBody>
          <a:bodyPr vert="horz" wrap="square" lIns="91440" tIns="45720" rIns="91440" bIns="45720" rtlCol="0" anchor="ctr"/>
          <a:lstStyle/>
          <a:p>
            <a:pPr algn="r"/>
            <a:endParaRPr kumimoji="1" lang="zh-CN" altLang="en-US"/>
          </a:p>
        </p:txBody>
      </p:sp>
      <p:sp>
        <p:nvSpPr>
          <p:cNvPr id="12" name="标题 1"/>
          <p:cNvSpPr txBox="1"/>
          <p:nvPr/>
        </p:nvSpPr>
        <p:spPr>
          <a:xfrm rot="0" flipH="0" flipV="0">
            <a:off x="728188" y="5469382"/>
            <a:ext cx="1260000" cy="360000"/>
          </a:xfrm>
          <a:prstGeom prst="roundRect">
            <a:avLst>
              <a:gd name="adj" fmla="val 50000"/>
            </a:avLst>
          </a:prstGeom>
          <a:solidFill>
            <a:schemeClr val="accent2"/>
          </a:solidFill>
          <a:ln w="12700" cap="sq">
            <a:solidFill>
              <a:schemeClr val="accent2">
                <a:alpha val="100000"/>
              </a:schemeClr>
            </a:solidFill>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2932501" y="5469382"/>
            <a:ext cx="1260000" cy="360000"/>
          </a:xfrm>
          <a:prstGeom prst="roundRect">
            <a:avLst>
              <a:gd name="adj" fmla="val 50000"/>
            </a:avLst>
          </a:prstGeom>
          <a:solidFill>
            <a:schemeClr val="accent2"/>
          </a:solidFill>
          <a:ln w="12700" cap="sq">
            <a:solidFill>
              <a:schemeClr val="accent2">
                <a:alpha val="100000"/>
              </a:schemeClr>
            </a:solidFill>
          </a:ln>
        </p:spPr>
        <p:txBody>
          <a:bodyPr vert="horz" wrap="square" lIns="91440" tIns="45720" rIns="91440" bIns="45720" rtlCol="0" anchor="ctr"/>
          <a:lstStyle/>
          <a:p>
            <a:pPr algn="ctr"/>
            <a:endParaRPr kumimoji="1" lang="zh-CN" altLang="en-US"/>
          </a:p>
        </p:txBody>
      </p:sp>
      <p:sp>
        <p:nvSpPr>
          <p:cNvPr id="14" name="标题 1"/>
          <p:cNvSpPr txBox="1"/>
          <p:nvPr/>
        </p:nvSpPr>
        <p:spPr>
          <a:xfrm rot="0" flipH="0" flipV="0">
            <a:off x="891775" y="952449"/>
            <a:ext cx="1709471" cy="212279"/>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9525" cap="flat">
            <a:noFill/>
            <a:miter/>
          </a:ln>
        </p:spPr>
        <p:txBody>
          <a:bodyPr vert="horz" wrap="square" lIns="91440" tIns="45720" rIns="91440" bIns="45720" rtlCol="0" anchor="ctr"/>
          <a:lstStyle/>
          <a:p>
            <a:pPr algn="l"/>
            <a:endParaRPr kumimoji="1" lang="zh-CN" altLang="en-US"/>
          </a:p>
        </p:txBody>
      </p:sp>
      <p:sp>
        <p:nvSpPr>
          <p:cNvPr id="15" name="标题 1"/>
          <p:cNvSpPr txBox="1"/>
          <p:nvPr/>
        </p:nvSpPr>
        <p:spPr>
          <a:xfrm rot="0" flipH="0" flipV="0">
            <a:off x="698817" y="2232013"/>
            <a:ext cx="5647563" cy="2392708"/>
          </a:xfrm>
          <a:prstGeom prst="rect">
            <a:avLst/>
          </a:prstGeom>
          <a:noFill/>
          <a:ln>
            <a:noFill/>
          </a:ln>
        </p:spPr>
        <p:txBody>
          <a:bodyPr vert="horz" wrap="square" lIns="91440" tIns="45720" rIns="91440" bIns="45720" rtlCol="0" anchor="ctr"/>
          <a:lstStyle/>
          <a:p>
            <a:pPr algn="l"/>
            <a:r>
              <a:rPr kumimoji="1" lang="en-US" altLang="zh-CN" sz="4200">
                <a:ln w="12700">
                  <a:noFill/>
                </a:ln>
                <a:solidFill>
                  <a:srgbClr val="215DB7">
                    <a:alpha val="100000"/>
                  </a:srgbClr>
                </a:solidFill>
                <a:latin typeface="OPPOSans H"/>
                <a:ea typeface="OPPOSans H"/>
                <a:cs typeface="OPPOSans H"/>
              </a:rPr>
              <a:t>销售陈述技巧提升培训</a:t>
            </a:r>
            <a:endParaRPr kumimoji="1" lang="zh-CN" altLang="en-US"/>
          </a:p>
        </p:txBody>
      </p:sp>
      <p:sp>
        <p:nvSpPr>
          <p:cNvPr id="16" name="标题 1"/>
          <p:cNvSpPr txBox="1"/>
          <p:nvPr/>
        </p:nvSpPr>
        <p:spPr>
          <a:xfrm rot="0" flipH="0" flipV="0">
            <a:off x="727044" y="4885952"/>
            <a:ext cx="5083025" cy="360000"/>
          </a:xfrm>
          <a:prstGeom prst="roundRect">
            <a:avLst>
              <a:gd name="adj" fmla="val 50000"/>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R"/>
                <a:ea typeface="OPPOSans R"/>
                <a:cs typeface="OPPOSans R"/>
              </a:rPr>
              <a:t>POWERPOINT DESIGN</a:t>
            </a:r>
            <a:endParaRPr kumimoji="1" lang="zh-CN" altLang="en-US"/>
          </a:p>
        </p:txBody>
      </p:sp>
      <p:sp>
        <p:nvSpPr>
          <p:cNvPr id="17" name="标题 1"/>
          <p:cNvSpPr txBox="1"/>
          <p:nvPr/>
        </p:nvSpPr>
        <p:spPr>
          <a:xfrm rot="0" flipH="0" flipV="0">
            <a:off x="715488" y="5469382"/>
            <a:ext cx="1260000" cy="360000"/>
          </a:xfrm>
          <a:prstGeom prst="roundRect">
            <a:avLst>
              <a:gd name="adj" fmla="val 50000"/>
            </a:avLst>
          </a:prstGeom>
          <a:noFill/>
          <a:ln cap="sq">
            <a:noFill/>
          </a:ln>
        </p:spPr>
        <p:txBody>
          <a:bodyPr vert="horz" wrap="square" lIns="91440" tIns="45720" rIns="91440" bIns="45720" rtlCol="0" anchor="ctr"/>
          <a:lstStyle/>
          <a:p>
            <a:pPr algn="ctr"/>
            <a:r>
              <a:rPr kumimoji="1" lang="en-US" altLang="zh-CN" sz="1800">
                <a:ln w="12700">
                  <a:noFill/>
                </a:ln>
                <a:solidFill>
                  <a:srgbClr val="FFFFFF">
                    <a:alpha val="100000"/>
                  </a:srgbClr>
                </a:solidFill>
                <a:latin typeface="OPPOSans R"/>
                <a:ea typeface="OPPOSans R"/>
                <a:cs typeface="OPPOSans R"/>
              </a:rPr>
              <a:t>汇报人</a:t>
            </a:r>
            <a:endParaRPr kumimoji="1" lang="zh-CN" altLang="en-US"/>
          </a:p>
        </p:txBody>
      </p:sp>
      <p:sp>
        <p:nvSpPr>
          <p:cNvPr id="18" name="标题 1"/>
          <p:cNvSpPr txBox="1"/>
          <p:nvPr/>
        </p:nvSpPr>
        <p:spPr>
          <a:xfrm rot="0" flipH="0" flipV="0">
            <a:off x="2919801" y="5469382"/>
            <a:ext cx="1260000" cy="360000"/>
          </a:xfrm>
          <a:prstGeom prst="roundRect">
            <a:avLst>
              <a:gd name="adj" fmla="val 50000"/>
            </a:avLst>
          </a:prstGeom>
          <a:noFill/>
          <a:ln cap="sq">
            <a:noFill/>
          </a:ln>
        </p:spPr>
        <p:txBody>
          <a:bodyPr vert="horz" wrap="square" lIns="91440" tIns="45720" rIns="91440" bIns="45720" rtlCol="0" anchor="ctr"/>
          <a:lstStyle/>
          <a:p>
            <a:pPr algn="ctr"/>
            <a:r>
              <a:rPr kumimoji="1" lang="en-US" altLang="zh-CN" sz="1800">
                <a:ln w="12700">
                  <a:noFill/>
                </a:ln>
                <a:solidFill>
                  <a:srgbClr val="FFFFFF">
                    <a:alpha val="100000"/>
                  </a:srgbClr>
                </a:solidFill>
                <a:latin typeface="OPPOSans R"/>
                <a:ea typeface="OPPOSans R"/>
                <a:cs typeface="OPPOSans R"/>
              </a:rPr>
              <a:t>汇报时间</a:t>
            </a:r>
            <a:endParaRPr kumimoji="1" lang="zh-CN" altLang="en-US"/>
          </a:p>
        </p:txBody>
      </p:sp>
      <p:sp>
        <p:nvSpPr>
          <p:cNvPr id="19" name="标题 1"/>
          <p:cNvSpPr txBox="1"/>
          <p:nvPr/>
        </p:nvSpPr>
        <p:spPr>
          <a:xfrm rot="0" flipH="0" flipV="0">
            <a:off x="1595746" y="5469382"/>
            <a:ext cx="1226144" cy="360000"/>
          </a:xfrm>
          <a:prstGeom prst="roundRect">
            <a:avLst>
              <a:gd name="adj" fmla="val 50000"/>
            </a:avLst>
          </a:prstGeom>
          <a:noFill/>
          <a:ln cap="sq">
            <a:noFill/>
          </a:ln>
        </p:spPr>
        <p:txBody>
          <a:bodyPr vert="horz" wrap="square" lIns="91440" tIns="45720" rIns="91440" bIns="45720" rtlCol="0" anchor="ctr"/>
          <a:lstStyle/>
          <a:p>
            <a:pPr algn="r"/>
            <a:r>
              <a:rPr kumimoji="1" lang="en-US" altLang="zh-CN" sz="1800">
                <a:ln w="12700">
                  <a:noFill/>
                </a:ln>
                <a:solidFill>
                  <a:srgbClr val="262626">
                    <a:alpha val="100000"/>
                  </a:srgbClr>
                </a:solidFill>
                <a:latin typeface="OPPOSans R"/>
                <a:ea typeface="OPPOSans R"/>
                <a:cs typeface="OPPOSans R"/>
              </a:rPr>
              <a:t>AiPPT</a:t>
            </a:r>
            <a:endParaRPr kumimoji="1" lang="zh-CN" altLang="en-US"/>
          </a:p>
        </p:txBody>
      </p:sp>
      <p:sp>
        <p:nvSpPr>
          <p:cNvPr id="20" name="标题 1"/>
          <p:cNvSpPr txBox="1"/>
          <p:nvPr/>
        </p:nvSpPr>
        <p:spPr>
          <a:xfrm rot="0" flipH="0" flipV="0">
            <a:off x="3769458" y="5469382"/>
            <a:ext cx="1472921" cy="360000"/>
          </a:xfrm>
          <a:prstGeom prst="roundRect">
            <a:avLst>
              <a:gd name="adj" fmla="val 50000"/>
            </a:avLst>
          </a:prstGeom>
          <a:noFill/>
          <a:ln cap="sq">
            <a:noFill/>
          </a:ln>
        </p:spPr>
        <p:txBody>
          <a:bodyPr vert="horz" wrap="square" lIns="91440" tIns="45720" rIns="91440" bIns="45720" rtlCol="0" anchor="ctr"/>
          <a:lstStyle/>
          <a:p>
            <a:pPr algn="r"/>
            <a:r>
              <a:rPr kumimoji="1" lang="en-US" altLang="zh-CN" sz="1800">
                <a:ln w="12700">
                  <a:noFill/>
                </a:ln>
                <a:solidFill>
                  <a:srgbClr val="262626">
                    <a:alpha val="100000"/>
                  </a:srgbClr>
                </a:solidFill>
                <a:latin typeface="OPPOSans R"/>
                <a:ea typeface="OPPOSans R"/>
                <a:cs typeface="OPPOSans R"/>
              </a:rPr>
              <a:t>20XX.X</a:t>
            </a:r>
            <a:endParaRPr kumimoji="1" lang="zh-CN" altLang="en-US"/>
          </a:p>
        </p:txBody>
      </p:sp>
      <p:sp>
        <p:nvSpPr>
          <p:cNvPr id="21" name="标题 1"/>
          <p:cNvSpPr txBox="1"/>
          <p:nvPr/>
        </p:nvSpPr>
        <p:spPr>
          <a:xfrm rot="0" flipH="1" flipV="0">
            <a:off x="7276198" y="437932"/>
            <a:ext cx="836459" cy="836459"/>
          </a:xfrm>
          <a:prstGeom prst="star4">
            <a:avLst/>
          </a:prstGeom>
          <a:gradFill>
            <a:gsLst>
              <a:gs pos="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22" name="标题 1"/>
          <p:cNvSpPr txBox="1"/>
          <p:nvPr/>
        </p:nvSpPr>
        <p:spPr>
          <a:xfrm rot="0" flipH="0" flipV="0">
            <a:off x="6349806" y="1230731"/>
            <a:ext cx="1159946" cy="1122206"/>
          </a:xfrm>
          <a:prstGeom prst="star4">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pic>
        <p:nvPicPr>
          <p:cNvPr id="23" name=""/>
          <p:cNvPicPr>
            <a:picLocks noChangeAspect="1"/>
          </p:cNvPicPr>
          <p:nvPr/>
        </p:nvPicPr>
        <p:blipFill>
          <a:blip r:embed="rId3">
            <a:alphaModFix amt="100000"/>
          </a:blip>
          <a:srcRect l="8404" t="0" r="35546" b="0"/>
          <a:stretch>
            <a:fillRect/>
          </a:stretch>
        </p:blipFill>
        <p:spPr>
          <a:xfrm rot="0" flipH="0" flipV="0">
            <a:off x="7246100" y="1089496"/>
            <a:ext cx="4280171" cy="4280171"/>
          </a:xfrm>
          <a:prstGeom prst="ellipse">
            <a:avLst/>
          </a:prstGeom>
          <a:noFill/>
          <a:ln>
            <a:noFill/>
          </a:ln>
        </p:spPr>
      </p:pic>
      <p:sp>
        <p:nvSpPr>
          <p:cNvPr id="24" name="标题 1"/>
          <p:cNvSpPr txBox="1"/>
          <p:nvPr/>
        </p:nvSpPr>
        <p:spPr>
          <a:xfrm rot="20453280" flipH="0" flipV="0">
            <a:off x="6606927" y="2848221"/>
            <a:ext cx="5558517" cy="999476"/>
          </a:xfrm>
          <a:prstGeom prst="arc">
            <a:avLst>
              <a:gd name="adj1" fmla="val 21101797"/>
              <a:gd name="adj2" fmla="val 11286296"/>
            </a:avLst>
          </a:prstGeom>
          <a:no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25" name="标题 1"/>
          <p:cNvSpPr txBox="1"/>
          <p:nvPr/>
        </p:nvSpPr>
        <p:spPr>
          <a:xfrm rot="0" flipH="0" flipV="0">
            <a:off x="10105352" y="5684399"/>
            <a:ext cx="881827" cy="853136"/>
          </a:xfrm>
          <a:prstGeom prst="star4">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26" name="标题 1"/>
          <p:cNvSpPr txBox="1"/>
          <p:nvPr/>
        </p:nvSpPr>
        <p:spPr>
          <a:xfrm rot="0" flipH="0" flipV="0">
            <a:off x="702425" y="1363058"/>
            <a:ext cx="3261723" cy="818455"/>
          </a:xfrm>
          <a:prstGeom prst="rect">
            <a:avLst/>
          </a:prstGeom>
          <a:noFill/>
          <a:ln>
            <a:noFill/>
          </a:ln>
        </p:spPr>
        <p:txBody>
          <a:bodyPr vert="horz" wrap="square" lIns="91440" tIns="45720" rIns="91440" bIns="45720" rtlCol="0" anchor="t"/>
          <a:lstStyle/>
          <a:p>
            <a:pPr algn="l"/>
            <a:r>
              <a:rPr kumimoji="1" lang="en-US" altLang="zh-CN" sz="5400">
                <a:ln w="12700">
                  <a:solidFill>
                    <a:srgbClr val="4381DD">
                      <a:alpha val="100000"/>
                    </a:srgbClr>
                  </a:solidFill>
                </a:ln>
                <a:noFill/>
                <a:latin typeface="OPPOSans H"/>
                <a:ea typeface="OPPOSans H"/>
                <a:cs typeface="OPPOSans H"/>
              </a:rPr>
              <a:t>20XX</a:t>
            </a:r>
            <a:endParaRPr kumimoji="1" lang="zh-CN" altLang="en-US"/>
          </a:p>
        </p:txBody>
      </p:sp>
      <p:cxnSp>
        <p:nvCxnSpPr>
          <p:cNvPr id="27" name="标题 1"/>
          <p:cNvCxnSpPr/>
          <p:nvPr/>
        </p:nvCxnSpPr>
        <p:spPr>
          <a:xfrm rot="0" flipH="0" flipV="0">
            <a:off x="3412094" y="5065952"/>
            <a:ext cx="2417206" cy="0"/>
          </a:xfrm>
          <a:prstGeom prst="straightConnector1">
            <a:avLst/>
          </a:prstGeom>
          <a:noFill/>
          <a:ln w="6350" cap="sq">
            <a:solidFill>
              <a:schemeClr val="bg1"/>
            </a:solidFill>
            <a:miter/>
            <a:tailEnd type="triangle"/>
          </a:ln>
        </p:spPr>
      </p:cxn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683297" y="2003055"/>
            <a:ext cx="2651019" cy="2651019"/>
          </a:xfrm>
          <a:prstGeom prst="rect">
            <a:avLst/>
          </a:prstGeom>
          <a:noFill/>
          <a:ln>
            <a:noFill/>
          </a:ln>
        </p:spPr>
      </p:pic>
      <p:sp>
        <p:nvSpPr>
          <p:cNvPr id="4" name="标题 1"/>
          <p:cNvSpPr txBox="1"/>
          <p:nvPr/>
        </p:nvSpPr>
        <p:spPr>
          <a:xfrm rot="0" flipH="0" flipV="0">
            <a:off x="503107" y="1875085"/>
            <a:ext cx="394952" cy="394952"/>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0" flipH="0" flipV="0">
            <a:off x="1287453" y="3887544"/>
            <a:ext cx="2834968" cy="2246556"/>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nvSpPr>
        <p:spPr>
          <a:xfrm rot="0" flipH="0" flipV="0">
            <a:off x="1447232" y="4131489"/>
            <a:ext cx="2385628" cy="1926411"/>
          </a:xfrm>
          <a:prstGeom prst="rect">
            <a:avLst/>
          </a:prstGeom>
          <a:noFill/>
          <a:ln>
            <a:noFill/>
          </a:ln>
        </p:spPr>
        <p:txBody>
          <a:bodyPr vert="horz" wrap="square" lIns="91440" tIns="45720" rIns="91440" bIns="45720" rtlCol="0" anchor="t"/>
          <a:lstStyle/>
          <a:p>
            <a:pPr algn="l"/>
            <a:r>
              <a:rPr kumimoji="1" lang="en-US" altLang="zh-CN" sz="1400">
                <a:ln w="12700">
                  <a:noFill/>
                </a:ln>
                <a:solidFill>
                  <a:srgbClr val="FFFFFF">
                    <a:alpha val="100000"/>
                  </a:srgbClr>
                </a:solidFill>
                <a:latin typeface="Source Han Sans"/>
                <a:ea typeface="Source Han Sans"/>
                <a:cs typeface="Source Han Sans"/>
              </a:rPr>
              <a:t>客户需求识别的重要性：准确识别客户需求是成功销售的关键，它能够帮助销售人员提供更加精准的解决方案。</a:t>
            </a:r>
            <a:endParaRPr kumimoji="1" lang="zh-CN" altLang="en-US"/>
          </a:p>
        </p:txBody>
      </p:sp>
      <p:pic>
        <p:nvPicPr>
          <p:cNvPr id="7" name=""/>
          <p:cNvPicPr>
            <a:picLocks noChangeAspect="1"/>
          </p:cNvPicPr>
          <p:nvPr/>
        </p:nvPicPr>
        <p:blipFill>
          <a:blip r:embed="rId2">
            <a:alphaModFix amt="100000"/>
          </a:blip>
          <a:srcRect l="0" t="0" r="0" b="0"/>
          <a:stretch>
            <a:fillRect/>
          </a:stretch>
        </p:blipFill>
        <p:spPr>
          <a:xfrm rot="0" flipH="0" flipV="0">
            <a:off x="4401857" y="2003055"/>
            <a:ext cx="2651019" cy="2651019"/>
          </a:xfrm>
          <a:prstGeom prst="rect">
            <a:avLst/>
          </a:prstGeom>
          <a:noFill/>
          <a:ln>
            <a:noFill/>
          </a:ln>
        </p:spPr>
      </p:pic>
      <p:sp>
        <p:nvSpPr>
          <p:cNvPr id="8" name="标题 1"/>
          <p:cNvSpPr txBox="1"/>
          <p:nvPr/>
        </p:nvSpPr>
        <p:spPr>
          <a:xfrm rot="0" flipH="0" flipV="0">
            <a:off x="4221667" y="1875085"/>
            <a:ext cx="394952" cy="394952"/>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nvSpPr>
        <p:spPr>
          <a:xfrm rot="0" flipH="0" flipV="0">
            <a:off x="5006013" y="3887544"/>
            <a:ext cx="2834968" cy="2246556"/>
          </a:xfrm>
          <a:prstGeom prst="rect">
            <a:avLst/>
          </a:prstGeom>
          <a:solidFill>
            <a:schemeClr val="accent2"/>
          </a:solidFill>
          <a:ln cap="sq">
            <a:noFill/>
            <a:prstDash val="solid"/>
            <a:miter/>
          </a:ln>
        </p:spPr>
        <p:txBody>
          <a:bodyPr vert="horz" wrap="square" lIns="91440" tIns="45720" rIns="91440" bIns="45720" rtlCol="0" anchor="ctr"/>
          <a:lstStyle/>
          <a:p>
            <a:pPr algn="ctr"/>
            <a:endParaRPr kumimoji="1" lang="zh-CN" altLang="en-US"/>
          </a:p>
        </p:txBody>
      </p:sp>
      <p:sp>
        <p:nvSpPr>
          <p:cNvPr id="10" name="标题 1"/>
          <p:cNvSpPr txBox="1"/>
          <p:nvPr/>
        </p:nvSpPr>
        <p:spPr>
          <a:xfrm rot="0" flipH="0" flipV="0">
            <a:off x="5165792" y="4131489"/>
            <a:ext cx="2385628" cy="1926411"/>
          </a:xfrm>
          <a:prstGeom prst="rect">
            <a:avLst/>
          </a:prstGeom>
          <a:noFill/>
          <a:ln>
            <a:noFill/>
          </a:ln>
        </p:spPr>
        <p:txBody>
          <a:bodyPr vert="horz" wrap="square" lIns="91440" tIns="45720" rIns="91440" bIns="45720" rtlCol="0" anchor="t"/>
          <a:lstStyle/>
          <a:p>
            <a:pPr algn="l"/>
            <a:r>
              <a:rPr kumimoji="1" lang="en-US" altLang="zh-CN" sz="1400">
                <a:ln w="12700">
                  <a:noFill/>
                </a:ln>
                <a:solidFill>
                  <a:srgbClr val="FFFFFF">
                    <a:alpha val="100000"/>
                  </a:srgbClr>
                </a:solidFill>
                <a:latin typeface="Source Han Sans"/>
                <a:ea typeface="Source Han Sans"/>
                <a:cs typeface="Source Han Sans"/>
              </a:rPr>
              <a:t>识别客户需求的技巧：通过提问、倾听和观察来识别客户的需求。使用开放式问题引导客户表达他们的需求，并通过倾听和观察来验证这些需求。</a:t>
            </a:r>
            <a:endParaRPr kumimoji="1" lang="zh-CN" altLang="en-US"/>
          </a:p>
        </p:txBody>
      </p:sp>
      <p:pic>
        <p:nvPicPr>
          <p:cNvPr id="11" name=""/>
          <p:cNvPicPr>
            <a:picLocks noChangeAspect="1"/>
          </p:cNvPicPr>
          <p:nvPr/>
        </p:nvPicPr>
        <p:blipFill>
          <a:blip r:embed="rId2">
            <a:alphaModFix amt="100000"/>
          </a:blip>
          <a:srcRect l="0" t="0" r="0" b="0"/>
          <a:stretch>
            <a:fillRect/>
          </a:stretch>
        </p:blipFill>
        <p:spPr>
          <a:xfrm rot="0" flipH="0" flipV="0">
            <a:off x="8155976" y="2003055"/>
            <a:ext cx="2651019" cy="2651019"/>
          </a:xfrm>
          <a:prstGeom prst="rect">
            <a:avLst/>
          </a:prstGeom>
          <a:noFill/>
          <a:ln>
            <a:noFill/>
          </a:ln>
        </p:spPr>
      </p:pic>
      <p:sp>
        <p:nvSpPr>
          <p:cNvPr id="12" name="标题 1"/>
          <p:cNvSpPr txBox="1"/>
          <p:nvPr/>
        </p:nvSpPr>
        <p:spPr>
          <a:xfrm rot="0" flipH="0" flipV="0">
            <a:off x="7975786" y="1875085"/>
            <a:ext cx="394952" cy="394952"/>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8760132" y="3887544"/>
            <a:ext cx="2834968" cy="2246556"/>
          </a:xfrm>
          <a:prstGeom prst="rect">
            <a:avLst/>
          </a:prstGeom>
          <a:solidFill>
            <a:schemeClr val="accent1"/>
          </a:solidFill>
          <a:ln cap="sq">
            <a:noFill/>
            <a:prstDash val="solid"/>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0" flipV="0">
            <a:off x="8919911" y="4131489"/>
            <a:ext cx="2385628" cy="1926411"/>
          </a:xfrm>
          <a:prstGeom prst="rect">
            <a:avLst/>
          </a:prstGeom>
          <a:noFill/>
          <a:ln>
            <a:noFill/>
          </a:ln>
        </p:spPr>
        <p:txBody>
          <a:bodyPr vert="horz" wrap="square" lIns="91440" tIns="45720" rIns="91440" bIns="45720" rtlCol="0" anchor="t"/>
          <a:lstStyle/>
          <a:p>
            <a:pPr algn="l"/>
            <a:r>
              <a:rPr kumimoji="1" lang="en-US" altLang="zh-CN" sz="1400">
                <a:ln w="12700">
                  <a:noFill/>
                </a:ln>
                <a:solidFill>
                  <a:srgbClr val="FFFFFF">
                    <a:alpha val="100000"/>
                  </a:srgbClr>
                </a:solidFill>
                <a:latin typeface="Source Han Sans"/>
                <a:ea typeface="Source Han Sans"/>
                <a:cs typeface="Source Han Sans"/>
              </a:rPr>
              <a:t>客户需求识别的实际效果：销售人员能够根据客户的具体需求提供定制化的解决方案，提高客户满意度和忠诚度。</a:t>
            </a:r>
            <a:endParaRPr kumimoji="1" lang="zh-CN" altLang="en-US"/>
          </a:p>
        </p:txBody>
      </p:sp>
      <p:sp>
        <p:nvSpPr>
          <p:cNvPr id="15" name="标题 1"/>
          <p:cNvSpPr txBox="1"/>
          <p:nvPr/>
        </p:nvSpPr>
        <p:spPr>
          <a:xfrm rot="0" flipH="0" flipV="0">
            <a:off x="507432" y="1947089"/>
            <a:ext cx="645728" cy="262711"/>
          </a:xfrm>
          <a:prstGeom prst="rect">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B"/>
                <a:ea typeface="OPPOSans B"/>
                <a:cs typeface="OPPOSans B"/>
              </a:rPr>
              <a:t>01</a:t>
            </a:r>
            <a:endParaRPr kumimoji="1" lang="zh-CN" altLang="en-US"/>
          </a:p>
        </p:txBody>
      </p:sp>
      <p:sp>
        <p:nvSpPr>
          <p:cNvPr id="16" name="标题 1"/>
          <p:cNvSpPr txBox="1"/>
          <p:nvPr/>
        </p:nvSpPr>
        <p:spPr>
          <a:xfrm rot="0" flipH="0" flipV="0">
            <a:off x="4215832" y="1947089"/>
            <a:ext cx="645728" cy="262711"/>
          </a:xfrm>
          <a:prstGeom prst="rect">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B"/>
                <a:ea typeface="OPPOSans B"/>
                <a:cs typeface="OPPOSans B"/>
              </a:rPr>
              <a:t>02</a:t>
            </a:r>
            <a:endParaRPr kumimoji="1" lang="zh-CN" altLang="en-US"/>
          </a:p>
        </p:txBody>
      </p:sp>
      <p:sp>
        <p:nvSpPr>
          <p:cNvPr id="17" name="标题 1"/>
          <p:cNvSpPr txBox="1"/>
          <p:nvPr/>
        </p:nvSpPr>
        <p:spPr>
          <a:xfrm rot="0" flipH="0" flipV="0">
            <a:off x="7975032" y="1947089"/>
            <a:ext cx="645728" cy="262711"/>
          </a:xfrm>
          <a:prstGeom prst="rect">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B"/>
                <a:ea typeface="OPPOSans B"/>
                <a:cs typeface="OPPOSans B"/>
              </a:rPr>
              <a:t>03</a:t>
            </a:r>
            <a:endParaRPr kumimoji="1" lang="zh-CN" altLang="en-US"/>
          </a:p>
        </p:txBody>
      </p:sp>
      <p:sp>
        <p:nvSpPr>
          <p:cNvPr id="18"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客户需求与解决方案匹配</a:t>
            </a:r>
            <a:endParaRPr kumimoji="1" lang="zh-CN" altLang="en-US"/>
          </a:p>
        </p:txBody>
      </p:sp>
      <p:grpSp>
        <p:nvGrpSpPr>
          <p:cNvPr id="19" name=""/>
          <p:cNvGrpSpPr/>
          <p:nvPr/>
        </p:nvGrpSpPr>
        <p:grpSpPr>
          <a:xfrm>
            <a:off x="176306" y="376135"/>
            <a:ext cx="484094" cy="470981"/>
            <a:chOff x="176306" y="376135"/>
            <a:chExt cx="484094" cy="470981"/>
          </a:xfrm>
        </p:grpSpPr>
        <p:sp>
          <p:nvSpPr>
            <p:cNvPr id="20"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1"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
          <p:cNvPicPr>
            <a:picLocks noChangeAspect="1"/>
          </p:cNvPicPr>
          <p:nvPr/>
        </p:nvPicPr>
        <p:blipFill>
          <a:blip r:embed="rId2">
            <a:alphaModFix amt="100000"/>
          </a:blip>
          <a:srcRect l="0" t="0" r="0" b="0"/>
          <a:stretch>
            <a:fillRect/>
          </a:stretch>
        </p:blipFill>
        <p:spPr>
          <a:xfrm rot="0" flipH="0" flipV="0">
            <a:off x="37696" y="0"/>
            <a:ext cx="12116608" cy="6858000"/>
          </a:xfrm>
          <a:prstGeom prst="rect">
            <a:avLst/>
          </a:prstGeom>
          <a:noFill/>
          <a:ln>
            <a:noFill/>
          </a:ln>
        </p:spPr>
      </p:pic>
      <p:sp>
        <p:nvSpPr>
          <p:cNvPr id="3" name="标题 1"/>
          <p:cNvSpPr txBox="1"/>
          <p:nvPr/>
        </p:nvSpPr>
        <p:spPr>
          <a:xfrm rot="0" flipH="1" flipV="0">
            <a:off x="2326802" y="1644718"/>
            <a:ext cx="9184262" cy="3938145"/>
          </a:xfrm>
          <a:prstGeom prst="roundRect">
            <a:avLst>
              <a:gd name="adj" fmla="val 0"/>
            </a:avLst>
          </a:prstGeom>
          <a:solidFill>
            <a:schemeClr val="bg1"/>
          </a:solidFill>
          <a:ln w="12700" cap="sq">
            <a:solidFill>
              <a:schemeClr val="accent1">
                <a:lumMod val="40000"/>
                <a:lumOff val="60000"/>
                <a:alpha val="100000"/>
              </a:schemeClr>
            </a:solid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0" flipV="0">
            <a:off x="0" y="4144404"/>
            <a:ext cx="12193144" cy="2758506"/>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solidFill>
            <a:schemeClr val="accent1">
              <a:alpha val="15000"/>
            </a:schemeClr>
          </a:solidFill>
          <a:ln w="5001" cap="flat">
            <a:noFill/>
            <a:miter/>
          </a:ln>
        </p:spPr>
        <p:txBody>
          <a:bodyPr vert="horz" wrap="square" lIns="91440" tIns="45720" rIns="91440" bIns="45720" rtlCol="0" anchor="ctr"/>
          <a:lstStyle/>
          <a:p>
            <a:pPr algn="l"/>
            <a:endParaRPr kumimoji="1" lang="zh-CN" altLang="en-US"/>
          </a:p>
        </p:txBody>
      </p:sp>
      <p:sp>
        <p:nvSpPr>
          <p:cNvPr id="5" name="标题 1"/>
          <p:cNvSpPr txBox="1"/>
          <p:nvPr/>
        </p:nvSpPr>
        <p:spPr>
          <a:xfrm rot="0" flipH="0" flipV="0">
            <a:off x="0" y="4649821"/>
            <a:ext cx="12193144" cy="2253088"/>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nvSpPr>
        <p:spPr>
          <a:xfrm rot="0" flipH="0" flipV="0">
            <a:off x="2" y="1"/>
            <a:ext cx="2134743" cy="2023352"/>
          </a:xfrm>
          <a:custGeom>
            <a:avLst/>
            <a:gdLst>
              <a:gd name="connsiteX0" fmla="*/ 0 w 1388585"/>
              <a:gd name="connsiteY0" fmla="*/ 0 h 1272407"/>
              <a:gd name="connsiteX1" fmla="*/ 1308964 w 1388585"/>
              <a:gd name="connsiteY1" fmla="*/ 0 h 1272407"/>
              <a:gd name="connsiteX2" fmla="*/ 1317499 w 1388585"/>
              <a:gd name="connsiteY2" fmla="*/ 15725 h 1272407"/>
              <a:gd name="connsiteX3" fmla="*/ 1388585 w 1388585"/>
              <a:gd name="connsiteY3" fmla="*/ 367828 h 1272407"/>
              <a:gd name="connsiteX4" fmla="*/ 484006 w 1388585"/>
              <a:gd name="connsiteY4" fmla="*/ 1272407 h 1272407"/>
              <a:gd name="connsiteX5" fmla="*/ 52830 w 1388585"/>
              <a:gd name="connsiteY5" fmla="*/ 1163229 h 1272407"/>
              <a:gd name="connsiteX6" fmla="*/ 0 w 1388585"/>
              <a:gd name="connsiteY6" fmla="*/ 1131134 h 1272407"/>
            </a:gdLst>
            <a:rect l="l" t="t" r="r" b="b"/>
            <a:pathLst>
              <a:path w="1388585" h="1272407">
                <a:moveTo>
                  <a:pt x="0" y="0"/>
                </a:moveTo>
                <a:lnTo>
                  <a:pt x="1308964" y="0"/>
                </a:lnTo>
                <a:lnTo>
                  <a:pt x="1317499" y="15725"/>
                </a:lnTo>
                <a:cubicBezTo>
                  <a:pt x="1363273" y="123948"/>
                  <a:pt x="1388585" y="242932"/>
                  <a:pt x="1388585" y="367828"/>
                </a:cubicBezTo>
                <a:cubicBezTo>
                  <a:pt x="1388585" y="867413"/>
                  <a:pt x="983591" y="1272407"/>
                  <a:pt x="484006" y="1272407"/>
                </a:cubicBezTo>
                <a:cubicBezTo>
                  <a:pt x="327886" y="1272407"/>
                  <a:pt x="181003" y="1232857"/>
                  <a:pt x="52830" y="1163229"/>
                </a:cubicBezTo>
                <a:lnTo>
                  <a:pt x="0" y="1131134"/>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0" flipV="0">
            <a:off x="5577087" y="1391866"/>
            <a:ext cx="2500379" cy="562577"/>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5609061" y="2963156"/>
            <a:ext cx="5834768" cy="1766969"/>
          </a:xfrm>
          <a:prstGeom prst="rect">
            <a:avLst/>
          </a:prstGeom>
          <a:noFill/>
          <a:ln w="12700" cap="sq">
            <a:noFill/>
            <a:miter/>
          </a:ln>
        </p:spPr>
        <p:txBody>
          <a:bodyPr vert="horz" wrap="square" lIns="91440" tIns="45720" rIns="91440" bIns="45720" rtlCol="0" anchor="ctr"/>
          <a:lstStyle/>
          <a:p>
            <a:pPr algn="l"/>
            <a:r>
              <a:rPr kumimoji="1" lang="en-US" altLang="zh-CN" sz="4400">
                <a:ln w="12700">
                  <a:noFill/>
                </a:ln>
                <a:solidFill>
                  <a:srgbClr val="215DB7">
                    <a:alpha val="100000"/>
                  </a:srgbClr>
                </a:solidFill>
                <a:latin typeface="OPPOSans H"/>
                <a:ea typeface="OPPOSans H"/>
                <a:cs typeface="OPPOSans H"/>
              </a:rPr>
              <a:t>沟通技巧与客户关系</a:t>
            </a:r>
            <a:endParaRPr kumimoji="1" lang="zh-CN" altLang="en-US"/>
          </a:p>
        </p:txBody>
      </p:sp>
      <p:sp>
        <p:nvSpPr>
          <p:cNvPr id="9" name="标题 1"/>
          <p:cNvSpPr txBox="1"/>
          <p:nvPr/>
        </p:nvSpPr>
        <p:spPr>
          <a:xfrm rot="0" flipH="0" flipV="0">
            <a:off x="5634461" y="1070380"/>
            <a:ext cx="1622116" cy="1925907"/>
          </a:xfrm>
          <a:prstGeom prst="rect">
            <a:avLst/>
          </a:prstGeom>
          <a:noFill/>
          <a:ln>
            <a:noFill/>
          </a:ln>
        </p:spPr>
        <p:txBody>
          <a:bodyPr vert="horz" wrap="square" lIns="91440" tIns="45720" rIns="91440" bIns="45720" rtlCol="0" anchor="b"/>
          <a:lstStyle/>
          <a:p>
            <a:pPr algn="l"/>
            <a:r>
              <a:rPr kumimoji="1" lang="en-US" altLang="zh-CN" sz="5400">
                <a:ln w="12700">
                  <a:noFill/>
                </a:ln>
                <a:solidFill>
                  <a:srgbClr val="262626">
                    <a:alpha val="100000"/>
                  </a:srgbClr>
                </a:solidFill>
                <a:latin typeface="OPPOSans H"/>
                <a:ea typeface="OPPOSans H"/>
                <a:cs typeface="OPPOSans H"/>
              </a:rPr>
              <a:t>03</a:t>
            </a:r>
            <a:endParaRPr kumimoji="1" lang="zh-CN" altLang="en-US"/>
          </a:p>
        </p:txBody>
      </p:sp>
      <p:sp>
        <p:nvSpPr>
          <p:cNvPr id="10" name="标题 1"/>
          <p:cNvSpPr txBox="1"/>
          <p:nvPr/>
        </p:nvSpPr>
        <p:spPr>
          <a:xfrm rot="0" flipH="0" flipV="0">
            <a:off x="5840151" y="1550575"/>
            <a:ext cx="1974250" cy="245159"/>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9525" cap="flat">
            <a:noFill/>
            <a:miter/>
          </a:ln>
        </p:spPr>
        <p:txBody>
          <a:bodyPr vert="horz" wrap="square" lIns="91440" tIns="45720" rIns="91440" bIns="45720" rtlCol="0" anchor="ctr"/>
          <a:lstStyle/>
          <a:p>
            <a:pPr algn="l"/>
            <a:endParaRPr kumimoji="1" lang="zh-CN" altLang="en-US"/>
          </a:p>
        </p:txBody>
      </p:sp>
      <p:sp>
        <p:nvSpPr>
          <p:cNvPr id="11" name="标题 1"/>
          <p:cNvSpPr txBox="1"/>
          <p:nvPr/>
        </p:nvSpPr>
        <p:spPr>
          <a:xfrm rot="0" flipH="0" flipV="0">
            <a:off x="557457" y="970222"/>
            <a:ext cx="4573404" cy="4573404"/>
          </a:xfrm>
          <a:prstGeom prst="ellipse">
            <a:avLst/>
          </a:prstGeom>
          <a:gradFill>
            <a:gsLst>
              <a:gs pos="0">
                <a:schemeClr val="accent1"/>
              </a:gs>
              <a:gs pos="100000">
                <a:schemeClr val="accent1">
                  <a:alpha val="1500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rot="0" flipH="0" flipV="0">
            <a:off x="11511518" y="1"/>
            <a:ext cx="680482" cy="735655"/>
          </a:xfrm>
          <a:custGeom>
            <a:avLst/>
            <a:gdLst>
              <a:gd name="connsiteX0" fmla="*/ 32413 w 680482"/>
              <a:gd name="connsiteY0" fmla="*/ 0 h 735655"/>
              <a:gd name="connsiteX1" fmla="*/ 680482 w 680482"/>
              <a:gd name="connsiteY1" fmla="*/ 0 h 735655"/>
              <a:gd name="connsiteX2" fmla="*/ 680482 w 680482"/>
              <a:gd name="connsiteY2" fmla="*/ 720369 h 735655"/>
              <a:gd name="connsiteX3" fmla="*/ 667603 w 680482"/>
              <a:gd name="connsiteY3" fmla="*/ 724367 h 735655"/>
              <a:gd name="connsiteX4" fmla="*/ 555625 w 680482"/>
              <a:gd name="connsiteY4" fmla="*/ 735655 h 735655"/>
              <a:gd name="connsiteX5" fmla="*/ 0 w 680482"/>
              <a:gd name="connsiteY5" fmla="*/ 180030 h 735655"/>
              <a:gd name="connsiteX6" fmla="*/ 11288 w 680482"/>
              <a:gd name="connsiteY6" fmla="*/ 68052 h 735655"/>
            </a:gdLst>
            <a:rect l="l" t="t" r="r" b="b"/>
            <a:pathLst>
              <a:path w="680482" h="735655">
                <a:moveTo>
                  <a:pt x="32413" y="0"/>
                </a:moveTo>
                <a:lnTo>
                  <a:pt x="680482" y="0"/>
                </a:lnTo>
                <a:lnTo>
                  <a:pt x="680482" y="720369"/>
                </a:lnTo>
                <a:lnTo>
                  <a:pt x="667603" y="724367"/>
                </a:lnTo>
                <a:cubicBezTo>
                  <a:pt x="631433" y="731768"/>
                  <a:pt x="593983" y="735655"/>
                  <a:pt x="555625" y="735655"/>
                </a:cubicBezTo>
                <a:cubicBezTo>
                  <a:pt x="248762" y="735655"/>
                  <a:pt x="0" y="486893"/>
                  <a:pt x="0" y="180030"/>
                </a:cubicBezTo>
                <a:cubicBezTo>
                  <a:pt x="0" y="141672"/>
                  <a:pt x="3887" y="104222"/>
                  <a:pt x="11288" y="68052"/>
                </a:cubicBez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4080487" y="437932"/>
            <a:ext cx="836459" cy="836459"/>
          </a:xfrm>
          <a:prstGeom prst="star4">
            <a:avLst/>
          </a:prstGeom>
          <a:gradFill>
            <a:gsLst>
              <a:gs pos="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1" flipV="0">
            <a:off x="9115932" y="1954443"/>
            <a:ext cx="1159946" cy="1122206"/>
          </a:xfrm>
          <a:prstGeom prst="star4">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pic>
        <p:nvPicPr>
          <p:cNvPr id="15" name=""/>
          <p:cNvPicPr>
            <a:picLocks noChangeAspect="1"/>
          </p:cNvPicPr>
          <p:nvPr/>
        </p:nvPicPr>
        <p:blipFill>
          <a:blip r:embed="rId3">
            <a:alphaModFix amt="100000"/>
          </a:blip>
          <a:srcRect l="21975" t="0" r="21975" b="0"/>
          <a:stretch>
            <a:fillRect/>
          </a:stretch>
        </p:blipFill>
        <p:spPr>
          <a:xfrm rot="0" flipH="1" flipV="0">
            <a:off x="666873" y="1089496"/>
            <a:ext cx="4280171" cy="4280171"/>
          </a:xfrm>
          <a:prstGeom prst="ellipse">
            <a:avLst/>
          </a:prstGeom>
          <a:noFill/>
          <a:ln>
            <a:noFill/>
          </a:ln>
        </p:spPr>
      </p:pic>
      <p:sp>
        <p:nvSpPr>
          <p:cNvPr id="16" name="标题 1"/>
          <p:cNvSpPr txBox="1"/>
          <p:nvPr/>
        </p:nvSpPr>
        <p:spPr>
          <a:xfrm rot="1146720" flipH="1" flipV="0">
            <a:off x="27700" y="2848221"/>
            <a:ext cx="5558517" cy="999476"/>
          </a:xfrm>
          <a:prstGeom prst="arc">
            <a:avLst>
              <a:gd name="adj1" fmla="val 21101797"/>
              <a:gd name="adj2" fmla="val 11286296"/>
            </a:avLst>
          </a:prstGeom>
          <a:no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rot="0" flipH="1" flipV="0">
            <a:off x="1205965" y="5684399"/>
            <a:ext cx="881827" cy="853136"/>
          </a:xfrm>
          <a:prstGeom prst="star4">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rot="0" flipH="0" flipV="0">
            <a:off x="5638709" y="4833688"/>
            <a:ext cx="5292000" cy="479160"/>
          </a:xfrm>
          <a:prstGeom prst="roundRect">
            <a:avLst>
              <a:gd name="adj" fmla="val 50000"/>
            </a:avLst>
          </a:prstGeom>
          <a:solidFill>
            <a:schemeClr val="accent1"/>
          </a:solidFill>
          <a:ln>
            <a:noFill/>
          </a:ln>
        </p:spPr>
        <p:txBody>
          <a:bodyPr vert="horz" wrap="square" lIns="91440" tIns="45720" rIns="91440" bIns="45720" rtlCol="0" anchor="ctr"/>
          <a:lstStyle/>
          <a:p>
            <a:pPr algn="l"/>
            <a:endParaRPr kumimoji="1" lang="zh-CN" altLang="en-US"/>
          </a:p>
        </p:txBody>
      </p:sp>
      <p:sp>
        <p:nvSpPr>
          <p:cNvPr id="19" name="标题 1"/>
          <p:cNvSpPr txBox="1"/>
          <p:nvPr/>
        </p:nvSpPr>
        <p:spPr>
          <a:xfrm rot="0" flipH="0" flipV="0">
            <a:off x="5781704" y="4893268"/>
            <a:ext cx="2739996" cy="360000"/>
          </a:xfrm>
          <a:prstGeom prst="roundRect">
            <a:avLst>
              <a:gd name="adj" fmla="val 50000"/>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R"/>
                <a:ea typeface="OPPOSans R"/>
                <a:cs typeface="OPPOSans R"/>
              </a:rPr>
              <a:t>POWERPOINT DESIGN</a:t>
            </a:r>
            <a:endParaRPr kumimoji="1" lang="zh-CN" altLang="en-US"/>
          </a:p>
        </p:txBody>
      </p:sp>
      <p:cxnSp>
        <p:nvCxnSpPr>
          <p:cNvPr id="20" name="标题 1"/>
          <p:cNvCxnSpPr/>
          <p:nvPr/>
        </p:nvCxnSpPr>
        <p:spPr>
          <a:xfrm rot="0" flipH="0" flipV="0">
            <a:off x="8543925" y="5073268"/>
            <a:ext cx="2185987" cy="0"/>
          </a:xfrm>
          <a:prstGeom prst="straightConnector1">
            <a:avLst/>
          </a:prstGeom>
          <a:noFill/>
          <a:ln w="6350" cap="sq">
            <a:solidFill>
              <a:schemeClr val="bg1">
                <a:alpha val="100000"/>
              </a:schemeClr>
            </a:solidFill>
            <a:miter/>
            <a:tailEnd type="triangle"/>
          </a:ln>
        </p:spPr>
      </p:cxn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pic>
        <p:nvPicPr>
          <p:cNvPr id="3" name=""/>
          <p:cNvPicPr>
            <a:picLocks noChangeAspect="1"/>
          </p:cNvPicPr>
          <p:nvPr/>
        </p:nvPicPr>
        <p:blipFill>
          <a:blip r:embed="rId2">
            <a:alphaModFix amt="100000"/>
          </a:blip>
          <a:srcRect l="5417" t="14828" r="58228" b="8873"/>
          <a:stretch>
            <a:fillRect/>
          </a:stretch>
        </p:blipFill>
        <p:spPr>
          <a:xfrm rot="0" flipH="0" flipV="0">
            <a:off x="-1320800" y="1948182"/>
            <a:ext cx="6807606" cy="6593838"/>
          </a:xfrm>
          <a:custGeom>
            <a:avLst/>
            <a:gdLst/>
            <a:rect l="l" t="t" r="r" b="b"/>
            <a:pathLst>
              <a:path w="6807200" h="6591300">
                <a:moveTo>
                  <a:pt x="3858260" y="3352800"/>
                </a:moveTo>
                <a:lnTo>
                  <a:pt x="5997346" y="3352800"/>
                </a:lnTo>
                <a:lnTo>
                  <a:pt x="6807606" y="4973319"/>
                </a:lnTo>
                <a:lnTo>
                  <a:pt x="5997346" y="6593838"/>
                </a:lnTo>
                <a:lnTo>
                  <a:pt x="3858260" y="6593838"/>
                </a:lnTo>
                <a:lnTo>
                  <a:pt x="3048000" y="4973319"/>
                </a:lnTo>
                <a:close/>
                <a:moveTo>
                  <a:pt x="810260" y="1686560"/>
                </a:moveTo>
                <a:lnTo>
                  <a:pt x="2949346" y="1686560"/>
                </a:lnTo>
                <a:lnTo>
                  <a:pt x="3759606" y="3307079"/>
                </a:lnTo>
                <a:lnTo>
                  <a:pt x="2949346" y="4927598"/>
                </a:lnTo>
                <a:lnTo>
                  <a:pt x="810260" y="4927598"/>
                </a:lnTo>
                <a:lnTo>
                  <a:pt x="0" y="3307079"/>
                </a:lnTo>
                <a:close/>
                <a:moveTo>
                  <a:pt x="3858260" y="0"/>
                </a:moveTo>
                <a:lnTo>
                  <a:pt x="5997346" y="0"/>
                </a:lnTo>
                <a:lnTo>
                  <a:pt x="6807606" y="1620519"/>
                </a:lnTo>
                <a:lnTo>
                  <a:pt x="5997346" y="3241038"/>
                </a:lnTo>
                <a:lnTo>
                  <a:pt x="3858260" y="3241038"/>
                </a:lnTo>
                <a:lnTo>
                  <a:pt x="3048000" y="1620519"/>
                </a:lnTo>
                <a:close/>
              </a:path>
            </a:pathLst>
          </a:custGeom>
          <a:noFill/>
          <a:ln>
            <a:noFill/>
          </a:ln>
        </p:spPr>
      </p:pic>
      <p:sp>
        <p:nvSpPr>
          <p:cNvPr id="4" name="标题 1"/>
          <p:cNvSpPr txBox="1"/>
          <p:nvPr/>
        </p:nvSpPr>
        <p:spPr>
          <a:xfrm rot="0" flipH="0" flipV="0">
            <a:off x="6130800" y="2295936"/>
            <a:ext cx="540000" cy="540000"/>
          </a:xfrm>
          <a:prstGeom prst="rect">
            <a:avLst/>
          </a:prstGeom>
          <a:solidFill>
            <a:schemeClr val="accent2"/>
          </a:solidFill>
          <a:ln cap="sq">
            <a:noFill/>
          </a:ln>
        </p:spPr>
        <p:txBody>
          <a:bodyPr vert="horz" wrap="square" lIns="0" tIns="0" rIns="0" bIns="0" rtlCol="0" anchor="t"/>
          <a:lstStyle/>
          <a:p>
            <a:pPr algn="l"/>
            <a:endParaRPr kumimoji="1" lang="zh-CN" altLang="en-US"/>
          </a:p>
        </p:txBody>
      </p:sp>
      <p:sp>
        <p:nvSpPr>
          <p:cNvPr id="5" name="标题 1"/>
          <p:cNvSpPr txBox="1"/>
          <p:nvPr/>
        </p:nvSpPr>
        <p:spPr>
          <a:xfrm rot="0" flipH="0" flipV="0">
            <a:off x="6926934" y="2234040"/>
            <a:ext cx="4591966" cy="1029665"/>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沟通技巧的重要性：有效的沟通技巧能够帮助销售人员更好地理解客户，并建立信任关系。</a:t>
            </a:r>
            <a:endParaRPr kumimoji="1" lang="zh-CN" altLang="en-US"/>
          </a:p>
        </p:txBody>
      </p:sp>
      <p:sp>
        <p:nvSpPr>
          <p:cNvPr id="6" name="标题 1"/>
          <p:cNvSpPr txBox="1"/>
          <p:nvPr/>
        </p:nvSpPr>
        <p:spPr>
          <a:xfrm rot="0" flipH="0" flipV="0">
            <a:off x="6130800" y="3690508"/>
            <a:ext cx="540000" cy="540000"/>
          </a:xfrm>
          <a:prstGeom prst="rect">
            <a:avLst/>
          </a:prstGeom>
          <a:solidFill>
            <a:schemeClr val="accent2"/>
          </a:solidFill>
          <a:ln cap="sq">
            <a:noFill/>
          </a:ln>
        </p:spPr>
        <p:txBody>
          <a:bodyPr vert="horz" wrap="square" lIns="0" tIns="0" rIns="0" bIns="0" rtlCol="0" anchor="t"/>
          <a:lstStyle/>
          <a:p>
            <a:pPr algn="l"/>
            <a:endParaRPr kumimoji="1" lang="zh-CN" altLang="en-US"/>
          </a:p>
        </p:txBody>
      </p:sp>
      <p:sp>
        <p:nvSpPr>
          <p:cNvPr id="7" name="标题 1"/>
          <p:cNvSpPr txBox="1"/>
          <p:nvPr/>
        </p:nvSpPr>
        <p:spPr>
          <a:xfrm rot="0" flipH="0" flipV="0">
            <a:off x="6926934" y="3669237"/>
            <a:ext cx="4591966" cy="1029665"/>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提升沟通技巧的方法：通过参加沟通技巧培训、学习非语言沟通的技巧、实践积极倾听等方式来提升沟通技巧。</a:t>
            </a:r>
            <a:endParaRPr kumimoji="1" lang="zh-CN" altLang="en-US"/>
          </a:p>
        </p:txBody>
      </p:sp>
      <p:sp>
        <p:nvSpPr>
          <p:cNvPr id="8" name="标题 1"/>
          <p:cNvSpPr txBox="1"/>
          <p:nvPr/>
        </p:nvSpPr>
        <p:spPr>
          <a:xfrm rot="0" flipH="0" flipV="0">
            <a:off x="0" y="2633872"/>
            <a:ext cx="4563746" cy="4224128"/>
          </a:xfrm>
          <a:custGeom>
            <a:avLst/>
            <a:gdLst>
              <a:gd name="connsiteX0" fmla="*/ 0 w 4515728"/>
              <a:gd name="connsiteY0" fmla="*/ 0 h 4179685"/>
              <a:gd name="connsiteX1" fmla="*/ 2932042 w 4515728"/>
              <a:gd name="connsiteY1" fmla="*/ 0 h 4179685"/>
              <a:gd name="connsiteX2" fmla="*/ 4515728 w 4515728"/>
              <a:gd name="connsiteY2" fmla="*/ 3167372 h 4179685"/>
              <a:gd name="connsiteX3" fmla="*/ 4009572 w 4515728"/>
              <a:gd name="connsiteY3" fmla="*/ 4179685 h 4179685"/>
              <a:gd name="connsiteX4" fmla="*/ 0 w 4515728"/>
              <a:gd name="connsiteY4" fmla="*/ 4179685 h 4179685"/>
            </a:gdLst>
            <a:rect l="l" t="t" r="r" b="b"/>
            <a:pathLst>
              <a:path w="4515728" h="4179685">
                <a:moveTo>
                  <a:pt x="0" y="0"/>
                </a:moveTo>
                <a:lnTo>
                  <a:pt x="2932042" y="0"/>
                </a:lnTo>
                <a:lnTo>
                  <a:pt x="4515728" y="3167372"/>
                </a:lnTo>
                <a:lnTo>
                  <a:pt x="4009572" y="4179685"/>
                </a:lnTo>
                <a:lnTo>
                  <a:pt x="0" y="4179685"/>
                </a:lnTo>
                <a:close/>
              </a:path>
            </a:pathLst>
          </a:custGeom>
          <a:solidFill>
            <a:schemeClr val="bg1">
              <a:lumMod val="95000"/>
              <a:alpha val="32000"/>
            </a:schemeClr>
          </a:soli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nvSpPr>
        <p:spPr>
          <a:xfrm rot="0" flipH="0" flipV="0">
            <a:off x="869549" y="2762892"/>
            <a:ext cx="579456" cy="499530"/>
          </a:xfrm>
          <a:prstGeom prst="hexagon">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0" name="标题 1"/>
          <p:cNvSpPr txBox="1"/>
          <p:nvPr/>
        </p:nvSpPr>
        <p:spPr>
          <a:xfrm rot="0" flipH="0" flipV="0">
            <a:off x="6130800" y="5125706"/>
            <a:ext cx="540000" cy="540000"/>
          </a:xfrm>
          <a:prstGeom prst="rect">
            <a:avLst/>
          </a:prstGeom>
          <a:solidFill>
            <a:schemeClr val="accent2"/>
          </a:solidFill>
          <a:ln cap="sq">
            <a:noFill/>
          </a:ln>
        </p:spPr>
        <p:txBody>
          <a:bodyPr vert="horz" wrap="square" lIns="0" tIns="0" rIns="0" bIns="0" rtlCol="0" anchor="t"/>
          <a:lstStyle/>
          <a:p>
            <a:pPr algn="l"/>
            <a:endParaRPr kumimoji="1" lang="zh-CN" altLang="en-US"/>
          </a:p>
        </p:txBody>
      </p:sp>
      <p:sp>
        <p:nvSpPr>
          <p:cNvPr id="11" name="标题 1"/>
          <p:cNvSpPr txBox="1"/>
          <p:nvPr/>
        </p:nvSpPr>
        <p:spPr>
          <a:xfrm rot="0" flipH="0" flipV="0">
            <a:off x="6926934" y="5104435"/>
            <a:ext cx="4591966" cy="1029665"/>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沟通技巧在销售中的应用：销售人员能够通过有效的沟通建立与客户的联系，理解客户的需求和期望，从而提供更加满意的服务。</a:t>
            </a:r>
            <a:endParaRPr kumimoji="1" lang="zh-CN" altLang="en-US"/>
          </a:p>
        </p:txBody>
      </p:sp>
      <p:sp>
        <p:nvSpPr>
          <p:cNvPr id="12" name="标题 1"/>
          <p:cNvSpPr txBox="1"/>
          <p:nvPr/>
        </p:nvSpPr>
        <p:spPr>
          <a:xfrm rot="0" flipH="0" flipV="0">
            <a:off x="6093054" y="2411206"/>
            <a:ext cx="615492" cy="323165"/>
          </a:xfrm>
          <a:prstGeom prst="rect">
            <a:avLst/>
          </a:prstGeom>
          <a:noFill/>
          <a:ln>
            <a:noFill/>
          </a:ln>
        </p:spPr>
        <p:txBody>
          <a:bodyPr vert="horz" wrap="square" lIns="91440" tIns="45720" rIns="91440" bIns="45720" rtlCol="0" anchor="t"/>
          <a:lstStyle/>
          <a:p>
            <a:pPr algn="ctr"/>
            <a:r>
              <a:rPr kumimoji="1" lang="en-US" altLang="zh-CN" sz="1500">
                <a:ln w="12700">
                  <a:noFill/>
                </a:ln>
                <a:solidFill>
                  <a:srgbClr val="FFFFFF">
                    <a:alpha val="100000"/>
                  </a:srgbClr>
                </a:solidFill>
                <a:latin typeface="OPPOSans H"/>
                <a:ea typeface="OPPOSans H"/>
                <a:cs typeface="OPPOSans H"/>
              </a:rPr>
              <a:t>01</a:t>
            </a:r>
            <a:endParaRPr kumimoji="1" lang="zh-CN" altLang="en-US"/>
          </a:p>
        </p:txBody>
      </p:sp>
      <p:sp>
        <p:nvSpPr>
          <p:cNvPr id="13" name="标题 1"/>
          <p:cNvSpPr txBox="1"/>
          <p:nvPr/>
        </p:nvSpPr>
        <p:spPr>
          <a:xfrm rot="0" flipH="0" flipV="0">
            <a:off x="6121474" y="3806586"/>
            <a:ext cx="558652" cy="323165"/>
          </a:xfrm>
          <a:prstGeom prst="rect">
            <a:avLst/>
          </a:prstGeom>
          <a:noFill/>
          <a:ln>
            <a:noFill/>
          </a:ln>
        </p:spPr>
        <p:txBody>
          <a:bodyPr vert="horz" wrap="square" lIns="91440" tIns="45720" rIns="91440" bIns="45720" rtlCol="0" anchor="t"/>
          <a:lstStyle/>
          <a:p>
            <a:pPr algn="ctr"/>
            <a:r>
              <a:rPr kumimoji="1" lang="en-US" altLang="zh-CN" sz="1500">
                <a:ln w="12700">
                  <a:noFill/>
                </a:ln>
                <a:solidFill>
                  <a:srgbClr val="FFFFFF">
                    <a:alpha val="100000"/>
                  </a:srgbClr>
                </a:solidFill>
                <a:latin typeface="OPPOSans H"/>
                <a:ea typeface="OPPOSans H"/>
                <a:cs typeface="OPPOSans H"/>
              </a:rPr>
              <a:t>02</a:t>
            </a:r>
            <a:endParaRPr kumimoji="1" lang="zh-CN" altLang="en-US"/>
          </a:p>
        </p:txBody>
      </p:sp>
      <p:sp>
        <p:nvSpPr>
          <p:cNvPr id="14" name="标题 1"/>
          <p:cNvSpPr txBox="1"/>
          <p:nvPr/>
        </p:nvSpPr>
        <p:spPr>
          <a:xfrm rot="0" flipH="0" flipV="0">
            <a:off x="6082284" y="5244637"/>
            <a:ext cx="637032" cy="323165"/>
          </a:xfrm>
          <a:prstGeom prst="rect">
            <a:avLst/>
          </a:prstGeom>
          <a:noFill/>
          <a:ln>
            <a:noFill/>
          </a:ln>
        </p:spPr>
        <p:txBody>
          <a:bodyPr vert="horz" wrap="square" lIns="91440" tIns="45720" rIns="91440" bIns="45720" rtlCol="0" anchor="t"/>
          <a:lstStyle/>
          <a:p>
            <a:pPr algn="ctr"/>
            <a:r>
              <a:rPr kumimoji="1" lang="en-US" altLang="zh-CN" sz="1500">
                <a:ln w="12700">
                  <a:noFill/>
                </a:ln>
                <a:solidFill>
                  <a:srgbClr val="FFFFFF">
                    <a:alpha val="100000"/>
                  </a:srgbClr>
                </a:solidFill>
                <a:latin typeface="OPPOSans H"/>
                <a:ea typeface="OPPOSans H"/>
                <a:cs typeface="OPPOSans H"/>
              </a:rPr>
              <a:t>03</a:t>
            </a:r>
            <a:endParaRPr kumimoji="1" lang="zh-CN" altLang="en-US"/>
          </a:p>
        </p:txBody>
      </p:sp>
      <p:sp>
        <p:nvSpPr>
          <p:cNvPr id="15"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有效沟通与倾听</a:t>
            </a:r>
            <a:endParaRPr kumimoji="1" lang="zh-CN" altLang="en-US"/>
          </a:p>
        </p:txBody>
      </p:sp>
      <p:grpSp>
        <p:nvGrpSpPr>
          <p:cNvPr id="16" name=""/>
          <p:cNvGrpSpPr/>
          <p:nvPr/>
        </p:nvGrpSpPr>
        <p:grpSpPr>
          <a:xfrm>
            <a:off x="176306" y="376135"/>
            <a:ext cx="484094" cy="470981"/>
            <a:chOff x="176306" y="376135"/>
            <a:chExt cx="484094" cy="470981"/>
          </a:xfrm>
        </p:grpSpPr>
        <p:sp>
          <p:nvSpPr>
            <p:cNvPr id="17"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5259974" y="1760220"/>
            <a:ext cx="5826035" cy="904261"/>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建立信任的重要性：在销售过程中，建立信任是至关重要的，它能够促进客户与销售人员之间的长期合作关系。</a:t>
            </a:r>
            <a:endParaRPr kumimoji="1" lang="zh-CN" altLang="en-US"/>
          </a:p>
        </p:txBody>
      </p:sp>
      <p:sp>
        <p:nvSpPr>
          <p:cNvPr id="4" name="标题 1"/>
          <p:cNvSpPr txBox="1"/>
          <p:nvPr/>
        </p:nvSpPr>
        <p:spPr>
          <a:xfrm rot="21112171" flipH="0" flipV="0">
            <a:off x="1158239" y="1881052"/>
            <a:ext cx="3309258" cy="3509554"/>
          </a:xfrm>
          <a:prstGeom prst="roundRect">
            <a:avLst>
              <a:gd name="adj" fmla="val 5699"/>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0" flipH="0" flipV="0">
            <a:off x="5259974" y="1230524"/>
            <a:ext cx="5826035" cy="518468"/>
          </a:xfrm>
          <a:prstGeom prst="rect">
            <a:avLst/>
          </a:prstGeom>
          <a:noFill/>
          <a:ln>
            <a:noFill/>
          </a:ln>
        </p:spPr>
        <p:txBody>
          <a:bodyPr vert="horz" wrap="square" lIns="0" tIns="0" rIns="0" bIns="0" rtlCol="0" anchor="t"/>
          <a:lstStyle/>
          <a:p>
            <a:pPr algn="l"/>
            <a:r>
              <a:rPr kumimoji="1" lang="en-US" altLang="zh-CN" sz="3200">
                <a:ln w="12700">
                  <a:noFill/>
                </a:ln>
                <a:solidFill>
                  <a:srgbClr val="38A94F">
                    <a:alpha val="100000"/>
                  </a:srgbClr>
                </a:solidFill>
                <a:latin typeface="Source Han Sans"/>
                <a:ea typeface="Source Han Sans"/>
                <a:cs typeface="Source Han Sans"/>
              </a:rPr>
              <a:t>01</a:t>
            </a:r>
            <a:endParaRPr kumimoji="1" lang="zh-CN" altLang="en-US"/>
          </a:p>
        </p:txBody>
      </p:sp>
      <p:sp>
        <p:nvSpPr>
          <p:cNvPr id="6" name="标题 1"/>
          <p:cNvSpPr txBox="1"/>
          <p:nvPr/>
        </p:nvSpPr>
        <p:spPr>
          <a:xfrm rot="0" flipH="0" flipV="0">
            <a:off x="5259974" y="3432266"/>
            <a:ext cx="5826035" cy="904261"/>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建立信任的策略：通过诚实守信、提供专业的建议和支持、及时响应客户需求来建立信任。</a:t>
            </a:r>
            <a:endParaRPr kumimoji="1" lang="zh-CN" altLang="en-US"/>
          </a:p>
        </p:txBody>
      </p:sp>
      <p:sp>
        <p:nvSpPr>
          <p:cNvPr id="7" name="标题 1"/>
          <p:cNvSpPr txBox="1"/>
          <p:nvPr/>
        </p:nvSpPr>
        <p:spPr>
          <a:xfrm rot="0" flipH="0" flipV="0">
            <a:off x="5259974" y="2902570"/>
            <a:ext cx="5826035" cy="518468"/>
          </a:xfrm>
          <a:prstGeom prst="rect">
            <a:avLst/>
          </a:prstGeom>
          <a:noFill/>
          <a:ln>
            <a:noFill/>
          </a:ln>
        </p:spPr>
        <p:txBody>
          <a:bodyPr vert="horz" wrap="square" lIns="0" tIns="0" rIns="0" bIns="0" rtlCol="0" anchor="t"/>
          <a:lstStyle/>
          <a:p>
            <a:pPr algn="l"/>
            <a:r>
              <a:rPr kumimoji="1" lang="en-US" altLang="zh-CN" sz="3200">
                <a:ln w="12700">
                  <a:noFill/>
                </a:ln>
                <a:solidFill>
                  <a:srgbClr val="D9D9D9">
                    <a:alpha val="100000"/>
                  </a:srgbClr>
                </a:solidFill>
                <a:latin typeface="Source Han Sans"/>
                <a:ea typeface="Source Han Sans"/>
                <a:cs typeface="Source Han Sans"/>
              </a:rPr>
              <a:t>02</a:t>
            </a:r>
            <a:endParaRPr kumimoji="1" lang="zh-CN" altLang="en-US"/>
          </a:p>
        </p:txBody>
      </p:sp>
      <p:sp>
        <p:nvSpPr>
          <p:cNvPr id="8" name="标题 1"/>
          <p:cNvSpPr txBox="1"/>
          <p:nvPr/>
        </p:nvSpPr>
        <p:spPr>
          <a:xfrm rot="0" flipH="0" flipV="0">
            <a:off x="1158239" y="1881052"/>
            <a:ext cx="3309258" cy="3509554"/>
          </a:xfrm>
          <a:prstGeom prst="roundRect">
            <a:avLst>
              <a:gd name="adj" fmla="val 5699"/>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cxnSp>
        <p:nvCxnSpPr>
          <p:cNvPr id="9" name="标题 1"/>
          <p:cNvCxnSpPr/>
          <p:nvPr/>
        </p:nvCxnSpPr>
        <p:spPr>
          <a:xfrm rot="0" flipH="0" flipV="0">
            <a:off x="5259975" y="2628186"/>
            <a:ext cx="6036491" cy="0"/>
          </a:xfrm>
          <a:prstGeom prst="line">
            <a:avLst/>
          </a:prstGeom>
          <a:noFill/>
          <a:ln w="12700" cap="sq">
            <a:solidFill>
              <a:schemeClr val="bg1">
                <a:lumMod val="95000"/>
              </a:schemeClr>
            </a:solidFill>
            <a:miter/>
          </a:ln>
        </p:spPr>
      </p:cxnSp>
      <p:pic>
        <p:nvPicPr>
          <p:cNvPr id="10" name=""/>
          <p:cNvPicPr>
            <a:picLocks noChangeAspect="1"/>
          </p:cNvPicPr>
          <p:nvPr/>
        </p:nvPicPr>
        <p:blipFill>
          <a:blip r:embed="rId2">
            <a:alphaModFix amt="100000"/>
          </a:blip>
          <a:srcRect l="23577" t="0" r="23577" b="0"/>
          <a:stretch>
            <a:fillRect/>
          </a:stretch>
        </p:blipFill>
        <p:spPr>
          <a:xfrm rot="0" flipH="0" flipV="0">
            <a:off x="1237720" y="1965344"/>
            <a:ext cx="3150299" cy="3340973"/>
          </a:xfrm>
          <a:custGeom>
            <a:avLst/>
            <a:gdLst/>
            <a:rect l="l" t="t" r="r" b="b"/>
            <a:pathLst>
              <a:path w="3150299" h="3340973">
                <a:moveTo>
                  <a:pt x="179536" y="0"/>
                </a:moveTo>
                <a:lnTo>
                  <a:pt x="2970763" y="0"/>
                </a:lnTo>
                <a:cubicBezTo>
                  <a:pt x="3069918" y="0"/>
                  <a:pt x="3150299" y="80381"/>
                  <a:pt x="3150299" y="179536"/>
                </a:cubicBezTo>
                <a:lnTo>
                  <a:pt x="3150299" y="3161437"/>
                </a:lnTo>
                <a:cubicBezTo>
                  <a:pt x="3150299" y="3260592"/>
                  <a:pt x="3069918" y="3340973"/>
                  <a:pt x="2970763" y="3340973"/>
                </a:cubicBezTo>
                <a:lnTo>
                  <a:pt x="179536" y="3340973"/>
                </a:lnTo>
                <a:cubicBezTo>
                  <a:pt x="80381" y="3340973"/>
                  <a:pt x="0" y="3260592"/>
                  <a:pt x="0" y="3161437"/>
                </a:cubicBezTo>
                <a:lnTo>
                  <a:pt x="0" y="179536"/>
                </a:lnTo>
                <a:cubicBezTo>
                  <a:pt x="0" y="80381"/>
                  <a:pt x="80381" y="0"/>
                  <a:pt x="179536" y="0"/>
                </a:cubicBezTo>
                <a:close/>
              </a:path>
            </a:pathLst>
          </a:custGeom>
          <a:noFill/>
          <a:ln>
            <a:noFill/>
          </a:ln>
        </p:spPr>
      </p:pic>
      <p:sp>
        <p:nvSpPr>
          <p:cNvPr id="11" name="标题 1"/>
          <p:cNvSpPr txBox="1"/>
          <p:nvPr/>
        </p:nvSpPr>
        <p:spPr>
          <a:xfrm rot="0" flipH="0" flipV="0">
            <a:off x="5259974" y="5198195"/>
            <a:ext cx="5826035" cy="904261"/>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建立信任的实际效果：信任关系的建立能够帮助销售人员在客户心中树立良好的形象，增加客户的回购率和推荐率。</a:t>
            </a:r>
            <a:endParaRPr kumimoji="1" lang="zh-CN" altLang="en-US"/>
          </a:p>
        </p:txBody>
      </p:sp>
      <p:sp>
        <p:nvSpPr>
          <p:cNvPr id="12" name="标题 1"/>
          <p:cNvSpPr txBox="1"/>
          <p:nvPr/>
        </p:nvSpPr>
        <p:spPr>
          <a:xfrm rot="0" flipH="0" flipV="0">
            <a:off x="5259974" y="4668499"/>
            <a:ext cx="5826035" cy="518468"/>
          </a:xfrm>
          <a:prstGeom prst="rect">
            <a:avLst/>
          </a:prstGeom>
          <a:noFill/>
          <a:ln>
            <a:noFill/>
          </a:ln>
        </p:spPr>
        <p:txBody>
          <a:bodyPr vert="horz" wrap="square" lIns="0" tIns="0" rIns="0" bIns="0" rtlCol="0" anchor="t"/>
          <a:lstStyle/>
          <a:p>
            <a:pPr algn="l"/>
            <a:r>
              <a:rPr kumimoji="1" lang="en-US" altLang="zh-CN" sz="3200">
                <a:ln w="12700">
                  <a:noFill/>
                </a:ln>
                <a:solidFill>
                  <a:srgbClr val="D9D9D9">
                    <a:alpha val="100000"/>
                  </a:srgbClr>
                </a:solidFill>
                <a:latin typeface="Source Han Sans"/>
                <a:ea typeface="Source Han Sans"/>
                <a:cs typeface="Source Han Sans"/>
              </a:rPr>
              <a:t>03</a:t>
            </a:r>
            <a:endParaRPr kumimoji="1" lang="zh-CN" altLang="en-US"/>
          </a:p>
        </p:txBody>
      </p:sp>
      <p:cxnSp>
        <p:nvCxnSpPr>
          <p:cNvPr id="13" name="标题 1"/>
          <p:cNvCxnSpPr/>
          <p:nvPr/>
        </p:nvCxnSpPr>
        <p:spPr>
          <a:xfrm rot="0" flipH="0" flipV="0">
            <a:off x="5259975" y="4394115"/>
            <a:ext cx="6036491" cy="0"/>
          </a:xfrm>
          <a:prstGeom prst="line">
            <a:avLst/>
          </a:prstGeom>
          <a:noFill/>
          <a:ln w="12700" cap="sq">
            <a:solidFill>
              <a:schemeClr val="bg1">
                <a:lumMod val="95000"/>
              </a:schemeClr>
            </a:solidFill>
            <a:miter/>
          </a:ln>
        </p:spPr>
      </p:cxnSp>
      <p:sp>
        <p:nvSpPr>
          <p:cNvPr id="14"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建立信任与长期关系</a:t>
            </a:r>
            <a:endParaRPr kumimoji="1" lang="zh-CN" altLang="en-US"/>
          </a:p>
        </p:txBody>
      </p:sp>
      <p:grpSp>
        <p:nvGrpSpPr>
          <p:cNvPr id="15" name=""/>
          <p:cNvGrpSpPr/>
          <p:nvPr/>
        </p:nvGrpSpPr>
        <p:grpSpPr>
          <a:xfrm>
            <a:off x="176306" y="376135"/>
            <a:ext cx="484094" cy="470981"/>
            <a:chOff x="176306" y="376135"/>
            <a:chExt cx="484094" cy="470981"/>
          </a:xfrm>
        </p:grpSpPr>
        <p:sp>
          <p:nvSpPr>
            <p:cNvPr id="16"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7"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1257187" y="1642245"/>
            <a:ext cx="2291728" cy="2293154"/>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a:gsLst>
              <a:gs pos="0">
                <a:schemeClr val="accent1"/>
              </a:gs>
              <a:gs pos="100000">
                <a:schemeClr val="accent1">
                  <a:lumMod val="80000"/>
                  <a:lumOff val="20000"/>
                </a:schemeClr>
              </a:gs>
            </a:gsLst>
            <a:lin ang="13500000" scaled="0"/>
          </a:gradFill>
          <a:ln cap="sq">
            <a:noFill/>
          </a:ln>
          <a:effectLst>
            <a:outerShdw dist="241300" blurRad="330200" dir="10800000" sx="95000" sy="95000" kx="0" ky="0" algn="r" rotWithShape="0">
              <a:schemeClr val="accent1">
                <a:lumMod val="50000"/>
                <a:alpha val="32000"/>
              </a:schemeClr>
            </a:outerShdw>
          </a:effectLst>
        </p:spPr>
        <p:txBody>
          <a:bodyPr vert="horz" wrap="square" lIns="91440" tIns="45720" rIns="91440" bIns="45720" rtlCol="0" anchor="ctr"/>
          <a:lstStyle/>
          <a:p>
            <a:pPr algn="ctr"/>
            <a:endParaRPr kumimoji="1" lang="zh-CN" altLang="en-US"/>
          </a:p>
        </p:txBody>
      </p:sp>
      <p:sp>
        <p:nvSpPr>
          <p:cNvPr id="4" name="标题 1"/>
          <p:cNvSpPr txBox="1"/>
          <p:nvPr/>
        </p:nvSpPr>
        <p:spPr>
          <a:xfrm rot="0" flipH="0" flipV="0">
            <a:off x="3103752" y="2207827"/>
            <a:ext cx="741758" cy="741758"/>
          </a:xfrm>
          <a:prstGeom prst="ellipse">
            <a:avLst/>
          </a:prstGeom>
          <a:solidFill>
            <a:schemeClr val="bg1">
              <a:lumMod val="95000"/>
            </a:schemeClr>
          </a:solidFill>
          <a:ln w="19050" cap="sq">
            <a:solidFill>
              <a:schemeClr val="bg1"/>
            </a:solidFill>
            <a:miter/>
          </a:ln>
          <a:effectLst>
            <a:outerShdw dist="0" blurRad="787400" dir="0" sx="98000" sy="98000" kx="0" ky="0" algn="ctr" rotWithShape="0">
              <a:schemeClr val="tx1">
                <a:alpha val="15000"/>
              </a:schemeClr>
            </a:outerShdw>
          </a:effectLst>
        </p:spPr>
        <p:txBody>
          <a:bodyPr vert="horz" wrap="square" lIns="91440" tIns="45720" rIns="91440" bIns="45720" rtlCol="0" anchor="ctr"/>
          <a:lstStyle/>
          <a:p>
            <a:pPr algn="ctr"/>
            <a:endParaRPr kumimoji="1" lang="zh-CN" altLang="en-US"/>
          </a:p>
        </p:txBody>
      </p:sp>
      <p:sp>
        <p:nvSpPr>
          <p:cNvPr id="5" name="标题 1"/>
          <p:cNvSpPr txBox="1"/>
          <p:nvPr/>
        </p:nvSpPr>
        <p:spPr>
          <a:xfrm rot="338553" flipH="0" flipV="0">
            <a:off x="3082034" y="2222193"/>
            <a:ext cx="558993" cy="772904"/>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a:gsLst>
              <a:gs pos="0">
                <a:schemeClr val="accent1"/>
              </a:gs>
              <a:gs pos="100000">
                <a:schemeClr val="accent1">
                  <a:lumMod val="60000"/>
                  <a:lumOff val="40000"/>
                </a:schemeClr>
              </a:gs>
            </a:gsLst>
            <a:lin ang="13500000" scaled="0"/>
          </a:gradFill>
          <a:ln cap="sq">
            <a:noFill/>
          </a:ln>
          <a:effectLst>
            <a:outerShdw dist="241300" blurRad="330200" dir="10800000" sx="95000" sy="95000" kx="0" ky="0" algn="r" rotWithShape="0">
              <a:schemeClr val="accent1">
                <a:lumMod val="50000"/>
                <a:alpha val="32000"/>
              </a:schemeClr>
            </a:outerShdw>
          </a:effectLst>
        </p:spPr>
        <p:txBody>
          <a:bodyPr vert="horz" wrap="square" lIns="91440" tIns="45720" rIns="91440" bIns="45720" rtlCol="0" anchor="ctr"/>
          <a:lstStyle/>
          <a:p>
            <a:pPr algn="ctr"/>
            <a:endParaRPr kumimoji="1" lang="zh-CN" altLang="en-US"/>
          </a:p>
        </p:txBody>
      </p:sp>
      <p:sp>
        <p:nvSpPr>
          <p:cNvPr id="6" name="标题 1"/>
          <p:cNvSpPr txBox="1"/>
          <p:nvPr/>
        </p:nvSpPr>
        <p:spPr>
          <a:xfrm rot="0" flipH="0" flipV="0">
            <a:off x="4867162" y="1642245"/>
            <a:ext cx="2291728" cy="2293154"/>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a:gsLst>
              <a:gs pos="0">
                <a:schemeClr val="accent2"/>
              </a:gs>
              <a:gs pos="100000">
                <a:schemeClr val="accent2">
                  <a:lumMod val="80000"/>
                  <a:lumOff val="20000"/>
                </a:schemeClr>
              </a:gs>
            </a:gsLst>
            <a:lin ang="13500000" scaled="0"/>
          </a:gradFill>
          <a:ln cap="sq">
            <a:noFill/>
            <a:prstDash val="solid"/>
          </a:ln>
          <a:effectLst>
            <a:outerShdw dist="241300" blurRad="330200" dir="10800000" sx="95000" sy="95000" kx="0" ky="0" algn="r" rotWithShape="0">
              <a:schemeClr val="accent2">
                <a:lumMod val="50000"/>
                <a:alpha val="32000"/>
              </a:schemeClr>
            </a:outerShdw>
          </a:effectLst>
        </p:spPr>
        <p:txBody>
          <a:bodyPr vert="horz" wrap="square" lIns="91440" tIns="45720" rIns="91440" bIns="45720" rtlCol="0" anchor="ctr"/>
          <a:lstStyle/>
          <a:p>
            <a:pPr algn="ctr"/>
            <a:endParaRPr kumimoji="1" lang="zh-CN" altLang="en-US"/>
          </a:p>
        </p:txBody>
      </p:sp>
      <p:sp>
        <p:nvSpPr>
          <p:cNvPr id="7" name="标题 1"/>
          <p:cNvSpPr txBox="1"/>
          <p:nvPr/>
        </p:nvSpPr>
        <p:spPr>
          <a:xfrm rot="0" flipH="0" flipV="0">
            <a:off x="6713727" y="2207827"/>
            <a:ext cx="741758" cy="741758"/>
          </a:xfrm>
          <a:prstGeom prst="ellipse">
            <a:avLst/>
          </a:prstGeom>
          <a:solidFill>
            <a:schemeClr val="bg1">
              <a:lumMod val="95000"/>
            </a:schemeClr>
          </a:solidFill>
          <a:ln w="19050" cap="sq">
            <a:solidFill>
              <a:schemeClr val="bg1"/>
            </a:solidFill>
            <a:miter/>
          </a:ln>
          <a:effectLst>
            <a:outerShdw dist="0" blurRad="787400" dir="0" sx="98000" sy="98000" kx="0" ky="0" algn="ctr" rotWithShape="0">
              <a:schemeClr val="tx1">
                <a:alpha val="15000"/>
              </a:schemeClr>
            </a:outerShdw>
          </a:effectLst>
        </p:spPr>
        <p:txBody>
          <a:bodyPr vert="horz" wrap="square" lIns="91440" tIns="45720" rIns="91440" bIns="45720" rtlCol="0" anchor="ctr"/>
          <a:lstStyle/>
          <a:p>
            <a:pPr algn="ctr"/>
            <a:endParaRPr kumimoji="1" lang="zh-CN" altLang="en-US"/>
          </a:p>
        </p:txBody>
      </p:sp>
      <p:sp>
        <p:nvSpPr>
          <p:cNvPr id="8" name="标题 1"/>
          <p:cNvSpPr txBox="1"/>
          <p:nvPr/>
        </p:nvSpPr>
        <p:spPr>
          <a:xfrm rot="338553" flipH="0" flipV="0">
            <a:off x="6692009" y="2222193"/>
            <a:ext cx="558993" cy="772904"/>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a:gsLst>
              <a:gs pos="0">
                <a:schemeClr val="accent2"/>
              </a:gs>
              <a:gs pos="100000">
                <a:schemeClr val="accent2">
                  <a:lumMod val="60000"/>
                  <a:lumOff val="40000"/>
                </a:schemeClr>
              </a:gs>
            </a:gsLst>
            <a:lin ang="13500000" scaled="0"/>
          </a:gradFill>
          <a:ln cap="sq">
            <a:noFill/>
          </a:ln>
          <a:effectLst>
            <a:outerShdw dist="241300" blurRad="330200" dir="10800000" sx="95000" sy="95000" kx="0" ky="0" algn="r" rotWithShape="0">
              <a:schemeClr val="accent2">
                <a:lumMod val="50000"/>
                <a:alpha val="32000"/>
              </a:schemeClr>
            </a:outerShdw>
          </a:effectLst>
        </p:spPr>
        <p:txBody>
          <a:bodyPr vert="horz" wrap="square" lIns="91440" tIns="45720" rIns="91440" bIns="45720" rtlCol="0" anchor="ctr"/>
          <a:lstStyle/>
          <a:p>
            <a:pPr algn="ctr"/>
            <a:endParaRPr kumimoji="1" lang="zh-CN" altLang="en-US"/>
          </a:p>
        </p:txBody>
      </p:sp>
      <p:sp>
        <p:nvSpPr>
          <p:cNvPr id="9" name="标题 1"/>
          <p:cNvSpPr txBox="1"/>
          <p:nvPr/>
        </p:nvSpPr>
        <p:spPr>
          <a:xfrm rot="0" flipH="0" flipV="0">
            <a:off x="8477137" y="1642245"/>
            <a:ext cx="2291728" cy="2293154"/>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a:gsLst>
              <a:gs pos="0">
                <a:schemeClr val="accent3"/>
              </a:gs>
              <a:gs pos="100000">
                <a:schemeClr val="accent3">
                  <a:lumMod val="80000"/>
                  <a:lumOff val="20000"/>
                </a:schemeClr>
              </a:gs>
            </a:gsLst>
            <a:lin ang="13500000" scaled="0"/>
          </a:gradFill>
          <a:ln cap="sq">
            <a:noFill/>
            <a:prstDash val="solid"/>
          </a:ln>
          <a:effectLst>
            <a:outerShdw dist="241300" blurRad="330200" dir="10800000" sx="95000" sy="95000" kx="0" ky="0" algn="r" rotWithShape="0">
              <a:schemeClr val="accent3">
                <a:lumMod val="50000"/>
                <a:alpha val="32000"/>
              </a:schemeClr>
            </a:outerShdw>
          </a:effectLst>
        </p:spPr>
        <p:txBody>
          <a:bodyPr vert="horz" wrap="square" lIns="91440" tIns="45720" rIns="91440" bIns="45720" rtlCol="0" anchor="ctr"/>
          <a:lstStyle/>
          <a:p>
            <a:pPr algn="ctr"/>
            <a:endParaRPr kumimoji="1" lang="zh-CN" altLang="en-US"/>
          </a:p>
        </p:txBody>
      </p:sp>
      <p:sp>
        <p:nvSpPr>
          <p:cNvPr id="10" name="标题 1"/>
          <p:cNvSpPr txBox="1"/>
          <p:nvPr/>
        </p:nvSpPr>
        <p:spPr>
          <a:xfrm rot="0" flipH="0" flipV="0">
            <a:off x="10323702" y="2207827"/>
            <a:ext cx="741758" cy="741758"/>
          </a:xfrm>
          <a:prstGeom prst="ellipse">
            <a:avLst/>
          </a:prstGeom>
          <a:solidFill>
            <a:schemeClr val="bg1">
              <a:lumMod val="95000"/>
            </a:schemeClr>
          </a:solidFill>
          <a:ln w="19050" cap="sq">
            <a:solidFill>
              <a:schemeClr val="bg1"/>
            </a:solidFill>
            <a:miter/>
          </a:ln>
          <a:effectLst>
            <a:outerShdw dist="0" blurRad="787400" dir="0" sx="98000" sy="98000" kx="0" ky="0" algn="ctr" rotWithShape="0">
              <a:schemeClr val="tx1">
                <a:alpha val="15000"/>
              </a:schemeClr>
            </a:outerShdw>
          </a:effectLst>
        </p:spPr>
        <p:txBody>
          <a:bodyPr vert="horz" wrap="square" lIns="91440" tIns="45720" rIns="91440" bIns="45720" rtlCol="0" anchor="ctr"/>
          <a:lstStyle/>
          <a:p>
            <a:pPr algn="ctr"/>
            <a:endParaRPr kumimoji="1" lang="zh-CN" altLang="en-US"/>
          </a:p>
        </p:txBody>
      </p:sp>
      <p:sp>
        <p:nvSpPr>
          <p:cNvPr id="11" name="标题 1"/>
          <p:cNvSpPr txBox="1"/>
          <p:nvPr/>
        </p:nvSpPr>
        <p:spPr>
          <a:xfrm rot="338553" flipH="0" flipV="0">
            <a:off x="10301984" y="2222193"/>
            <a:ext cx="558993" cy="772904"/>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a:gsLst>
              <a:gs pos="0">
                <a:schemeClr val="accent3"/>
              </a:gs>
              <a:gs pos="100000">
                <a:schemeClr val="accent3">
                  <a:lumMod val="60000"/>
                  <a:lumOff val="40000"/>
                </a:schemeClr>
              </a:gs>
            </a:gsLst>
            <a:lin ang="13500000" scaled="0"/>
          </a:gradFill>
          <a:ln cap="sq">
            <a:noFill/>
          </a:ln>
          <a:effectLst>
            <a:outerShdw dist="241300" blurRad="330200" dir="10800000" sx="95000" sy="95000" kx="0" ky="0" algn="r" rotWithShape="0">
              <a:schemeClr val="accent3">
                <a:lumMod val="50000"/>
                <a:alpha val="32000"/>
              </a:schemeClr>
            </a:outerShdw>
          </a:effectLst>
        </p:spPr>
        <p:txBody>
          <a:bodyPr vert="horz" wrap="square" lIns="91440" tIns="45720" rIns="91440" bIns="45720" rtlCol="0" anchor="ctr"/>
          <a:lstStyle/>
          <a:p>
            <a:pPr algn="ctr"/>
            <a:endParaRPr kumimoji="1" lang="zh-CN" altLang="en-US"/>
          </a:p>
        </p:txBody>
      </p:sp>
      <p:sp>
        <p:nvSpPr>
          <p:cNvPr id="12" name="标题 1"/>
          <p:cNvSpPr txBox="1"/>
          <p:nvPr/>
        </p:nvSpPr>
        <p:spPr>
          <a:xfrm rot="0" flipH="0" flipV="0">
            <a:off x="1139674" y="4161093"/>
            <a:ext cx="2472682" cy="1716467"/>
          </a:xfrm>
          <a:prstGeom prst="rect">
            <a:avLst/>
          </a:prstGeom>
          <a:noFill/>
          <a:ln>
            <a:noFill/>
          </a:ln>
        </p:spPr>
        <p:txBody>
          <a:bodyPr vert="horz" wrap="square" lIns="91440" tIns="45720" rIns="91440" bIns="45720" rtlCol="0" anchor="t"/>
          <a:lstStyle/>
          <a:p>
            <a:pPr algn="ctr"/>
            <a:r>
              <a:rPr kumimoji="1" lang="en-US" altLang="zh-CN" sz="1400">
                <a:ln w="12700">
                  <a:noFill/>
                </a:ln>
                <a:solidFill>
                  <a:srgbClr val="000000">
                    <a:alpha val="100000"/>
                  </a:srgbClr>
                </a:solidFill>
                <a:latin typeface="Source Han Sans"/>
                <a:ea typeface="Source Han Sans"/>
                <a:cs typeface="Source Han Sans"/>
              </a:rPr>
              <a:t>处理异议的重要性：在销售过程中，客户的异议是常见的，有效的处理异议能够帮助销售人员保持销售流程的顺畅。</a:t>
            </a:r>
            <a:endParaRPr kumimoji="1" lang="zh-CN" altLang="en-US"/>
          </a:p>
        </p:txBody>
      </p:sp>
      <p:sp>
        <p:nvSpPr>
          <p:cNvPr id="13" name="标题 1"/>
          <p:cNvSpPr txBox="1"/>
          <p:nvPr/>
        </p:nvSpPr>
        <p:spPr>
          <a:xfrm rot="0" flipH="0" flipV="0">
            <a:off x="4743775" y="4161093"/>
            <a:ext cx="2472682" cy="1716467"/>
          </a:xfrm>
          <a:prstGeom prst="rect">
            <a:avLst/>
          </a:prstGeom>
          <a:noFill/>
          <a:ln>
            <a:noFill/>
          </a:ln>
        </p:spPr>
        <p:txBody>
          <a:bodyPr vert="horz" wrap="square" lIns="91440" tIns="45720" rIns="91440" bIns="45720" rtlCol="0" anchor="t"/>
          <a:lstStyle/>
          <a:p>
            <a:pPr algn="ctr"/>
            <a:r>
              <a:rPr kumimoji="1" lang="en-US" altLang="zh-CN" sz="1400">
                <a:ln w="12700">
                  <a:noFill/>
                </a:ln>
                <a:solidFill>
                  <a:srgbClr val="000000">
                    <a:alpha val="100000"/>
                  </a:srgbClr>
                </a:solidFill>
                <a:latin typeface="Source Han Sans"/>
                <a:ea typeface="Source Han Sans"/>
                <a:cs typeface="Source Han Sans"/>
              </a:rPr>
              <a:t>处理异议的技巧：通过提前准备可能的异议清单、练习应对策略、保持冷静和专业的态度来处理异议。</a:t>
            </a:r>
            <a:endParaRPr kumimoji="1" lang="zh-CN" altLang="en-US"/>
          </a:p>
        </p:txBody>
      </p:sp>
      <p:sp>
        <p:nvSpPr>
          <p:cNvPr id="14" name="标题 1"/>
          <p:cNvSpPr txBox="1"/>
          <p:nvPr/>
        </p:nvSpPr>
        <p:spPr>
          <a:xfrm rot="0" flipH="0" flipV="0">
            <a:off x="8386660" y="4161094"/>
            <a:ext cx="2472682" cy="1679826"/>
          </a:xfrm>
          <a:prstGeom prst="rect">
            <a:avLst/>
          </a:prstGeom>
          <a:noFill/>
          <a:ln>
            <a:noFill/>
          </a:ln>
        </p:spPr>
        <p:txBody>
          <a:bodyPr vert="horz" wrap="square" lIns="91440" tIns="45720" rIns="91440" bIns="45720" rtlCol="0" anchor="t"/>
          <a:lstStyle/>
          <a:p>
            <a:pPr algn="ctr"/>
            <a:r>
              <a:rPr kumimoji="1" lang="en-US" altLang="zh-CN" sz="1400">
                <a:ln w="12700">
                  <a:noFill/>
                </a:ln>
                <a:solidFill>
                  <a:srgbClr val="000000">
                    <a:alpha val="100000"/>
                  </a:srgbClr>
                </a:solidFill>
                <a:latin typeface="Source Han Sans"/>
                <a:ea typeface="Source Han Sans"/>
                <a:cs typeface="Source Han Sans"/>
              </a:rPr>
              <a:t>处理异议的实际效果：销售人员能够有效地解决客户的疑虑，减少销售过程中的阻碍，提高成交率。</a:t>
            </a:r>
            <a:endParaRPr kumimoji="1" lang="zh-CN" altLang="en-US"/>
          </a:p>
        </p:txBody>
      </p:sp>
      <p:sp>
        <p:nvSpPr>
          <p:cNvPr id="15" name="标题 1"/>
          <p:cNvSpPr txBox="1"/>
          <p:nvPr/>
        </p:nvSpPr>
        <p:spPr>
          <a:xfrm rot="0" flipH="0" flipV="0">
            <a:off x="1444474" y="2116393"/>
            <a:ext cx="1736082" cy="1310067"/>
          </a:xfrm>
          <a:prstGeom prst="rect">
            <a:avLst/>
          </a:prstGeom>
          <a:noFill/>
          <a:ln>
            <a:noFill/>
          </a:ln>
        </p:spPr>
        <p:txBody>
          <a:bodyPr vert="horz" wrap="square" lIns="91440" tIns="45720" rIns="91440" bIns="45720" rtlCol="0" anchor="ctr"/>
          <a:lstStyle/>
          <a:p>
            <a:pPr algn="ctr"/>
            <a:r>
              <a:rPr kumimoji="1" lang="en-US" altLang="zh-CN" sz="4800">
                <a:ln w="12700">
                  <a:noFill/>
                </a:ln>
                <a:solidFill>
                  <a:srgbClr val="FFFFFF">
                    <a:alpha val="100000"/>
                  </a:srgbClr>
                </a:solidFill>
                <a:latin typeface="OPPOSans B"/>
                <a:ea typeface="OPPOSans B"/>
                <a:cs typeface="OPPOSans B"/>
              </a:rPr>
              <a:t>01</a:t>
            </a:r>
            <a:endParaRPr kumimoji="1" lang="zh-CN" altLang="en-US"/>
          </a:p>
        </p:txBody>
      </p:sp>
      <p:sp>
        <p:nvSpPr>
          <p:cNvPr id="16" name="标题 1"/>
          <p:cNvSpPr txBox="1"/>
          <p:nvPr/>
        </p:nvSpPr>
        <p:spPr>
          <a:xfrm rot="0" flipH="0" flipV="0">
            <a:off x="5114774" y="2116393"/>
            <a:ext cx="1736082" cy="1310067"/>
          </a:xfrm>
          <a:prstGeom prst="rect">
            <a:avLst/>
          </a:prstGeom>
          <a:noFill/>
          <a:ln>
            <a:noFill/>
          </a:ln>
        </p:spPr>
        <p:txBody>
          <a:bodyPr vert="horz" wrap="square" lIns="91440" tIns="45720" rIns="91440" bIns="45720" rtlCol="0" anchor="ctr"/>
          <a:lstStyle/>
          <a:p>
            <a:pPr algn="ctr"/>
            <a:r>
              <a:rPr kumimoji="1" lang="en-US" altLang="zh-CN" sz="4800">
                <a:ln w="12700">
                  <a:noFill/>
                </a:ln>
                <a:solidFill>
                  <a:srgbClr val="FFFFFF">
                    <a:alpha val="100000"/>
                  </a:srgbClr>
                </a:solidFill>
                <a:latin typeface="OPPOSans B"/>
                <a:ea typeface="OPPOSans B"/>
                <a:cs typeface="OPPOSans B"/>
              </a:rPr>
              <a:t>02</a:t>
            </a:r>
            <a:endParaRPr kumimoji="1" lang="zh-CN" altLang="en-US"/>
          </a:p>
        </p:txBody>
      </p:sp>
      <p:sp>
        <p:nvSpPr>
          <p:cNvPr id="17" name="标题 1"/>
          <p:cNvSpPr txBox="1"/>
          <p:nvPr/>
        </p:nvSpPr>
        <p:spPr>
          <a:xfrm rot="0" flipH="0" flipV="0">
            <a:off x="8759674" y="2116393"/>
            <a:ext cx="1736082" cy="1310067"/>
          </a:xfrm>
          <a:prstGeom prst="rect">
            <a:avLst/>
          </a:prstGeom>
          <a:noFill/>
          <a:ln>
            <a:noFill/>
          </a:ln>
        </p:spPr>
        <p:txBody>
          <a:bodyPr vert="horz" wrap="square" lIns="91440" tIns="45720" rIns="91440" bIns="45720" rtlCol="0" anchor="ctr"/>
          <a:lstStyle/>
          <a:p>
            <a:pPr algn="ctr"/>
            <a:r>
              <a:rPr kumimoji="1" lang="en-US" altLang="zh-CN" sz="4800">
                <a:ln w="12700">
                  <a:noFill/>
                </a:ln>
                <a:solidFill>
                  <a:srgbClr val="FFFFFF">
                    <a:alpha val="100000"/>
                  </a:srgbClr>
                </a:solidFill>
                <a:latin typeface="OPPOSans B"/>
                <a:ea typeface="OPPOSans B"/>
                <a:cs typeface="OPPOSans B"/>
              </a:rPr>
              <a:t>03</a:t>
            </a:r>
            <a:endParaRPr kumimoji="1" lang="zh-CN" altLang="en-US"/>
          </a:p>
        </p:txBody>
      </p:sp>
      <p:sp>
        <p:nvSpPr>
          <p:cNvPr id="18"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处理异议与冲突解决</a:t>
            </a:r>
            <a:endParaRPr kumimoji="1" lang="zh-CN" altLang="en-US"/>
          </a:p>
        </p:txBody>
      </p:sp>
      <p:grpSp>
        <p:nvGrpSpPr>
          <p:cNvPr id="19" name=""/>
          <p:cNvGrpSpPr/>
          <p:nvPr/>
        </p:nvGrpSpPr>
        <p:grpSpPr>
          <a:xfrm>
            <a:off x="176306" y="376135"/>
            <a:ext cx="484094" cy="470981"/>
            <a:chOff x="176306" y="376135"/>
            <a:chExt cx="484094" cy="470981"/>
          </a:xfrm>
        </p:grpSpPr>
        <p:sp>
          <p:nvSpPr>
            <p:cNvPr id="20"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1"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
          <p:cNvPicPr>
            <a:picLocks noChangeAspect="1"/>
          </p:cNvPicPr>
          <p:nvPr/>
        </p:nvPicPr>
        <p:blipFill>
          <a:blip r:embed="rId2">
            <a:alphaModFix amt="100000"/>
          </a:blip>
          <a:srcRect l="0" t="0" r="0" b="0"/>
          <a:stretch>
            <a:fillRect/>
          </a:stretch>
        </p:blipFill>
        <p:spPr>
          <a:xfrm rot="0" flipH="0" flipV="0">
            <a:off x="37696" y="0"/>
            <a:ext cx="12116608" cy="6858000"/>
          </a:xfrm>
          <a:prstGeom prst="rect">
            <a:avLst/>
          </a:prstGeom>
          <a:noFill/>
          <a:ln>
            <a:noFill/>
          </a:ln>
        </p:spPr>
      </p:pic>
      <p:sp>
        <p:nvSpPr>
          <p:cNvPr id="3" name="标题 1"/>
          <p:cNvSpPr txBox="1"/>
          <p:nvPr/>
        </p:nvSpPr>
        <p:spPr>
          <a:xfrm rot="0" flipH="1" flipV="0">
            <a:off x="10058399" y="1"/>
            <a:ext cx="2134743" cy="2023352"/>
          </a:xfrm>
          <a:custGeom>
            <a:avLst/>
            <a:gdLst>
              <a:gd name="connsiteX0" fmla="*/ 0 w 1388585"/>
              <a:gd name="connsiteY0" fmla="*/ 0 h 1272407"/>
              <a:gd name="connsiteX1" fmla="*/ 1308964 w 1388585"/>
              <a:gd name="connsiteY1" fmla="*/ 0 h 1272407"/>
              <a:gd name="connsiteX2" fmla="*/ 1317499 w 1388585"/>
              <a:gd name="connsiteY2" fmla="*/ 15725 h 1272407"/>
              <a:gd name="connsiteX3" fmla="*/ 1388585 w 1388585"/>
              <a:gd name="connsiteY3" fmla="*/ 367828 h 1272407"/>
              <a:gd name="connsiteX4" fmla="*/ 484006 w 1388585"/>
              <a:gd name="connsiteY4" fmla="*/ 1272407 h 1272407"/>
              <a:gd name="connsiteX5" fmla="*/ 52830 w 1388585"/>
              <a:gd name="connsiteY5" fmla="*/ 1163229 h 1272407"/>
              <a:gd name="connsiteX6" fmla="*/ 0 w 1388585"/>
              <a:gd name="connsiteY6" fmla="*/ 1131134 h 1272407"/>
            </a:gdLst>
            <a:rect l="l" t="t" r="r" b="b"/>
            <a:pathLst>
              <a:path w="1388585" h="1272407">
                <a:moveTo>
                  <a:pt x="0" y="0"/>
                </a:moveTo>
                <a:lnTo>
                  <a:pt x="1308964" y="0"/>
                </a:lnTo>
                <a:lnTo>
                  <a:pt x="1317499" y="15725"/>
                </a:lnTo>
                <a:cubicBezTo>
                  <a:pt x="1363273" y="123948"/>
                  <a:pt x="1388585" y="242932"/>
                  <a:pt x="1388585" y="367828"/>
                </a:cubicBezTo>
                <a:cubicBezTo>
                  <a:pt x="1388585" y="867413"/>
                  <a:pt x="983591" y="1272407"/>
                  <a:pt x="484006" y="1272407"/>
                </a:cubicBezTo>
                <a:cubicBezTo>
                  <a:pt x="327886" y="1272407"/>
                  <a:pt x="181003" y="1232857"/>
                  <a:pt x="52830" y="1163229"/>
                </a:cubicBezTo>
                <a:lnTo>
                  <a:pt x="0" y="1131134"/>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1" flipV="0">
            <a:off x="7062283" y="970222"/>
            <a:ext cx="4573404" cy="4573404"/>
          </a:xfrm>
          <a:prstGeom prst="ellipse">
            <a:avLst/>
          </a:prstGeom>
          <a:gradFill>
            <a:gsLst>
              <a:gs pos="0">
                <a:schemeClr val="accent1"/>
              </a:gs>
              <a:gs pos="100000">
                <a:schemeClr val="accent1">
                  <a:alpha val="1500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0" flipH="1" flipV="0">
            <a:off x="0" y="4144404"/>
            <a:ext cx="12193144" cy="2758506"/>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solidFill>
            <a:schemeClr val="accent1">
              <a:alpha val="15000"/>
            </a:schemeClr>
          </a:solidFill>
          <a:ln w="5001" cap="flat">
            <a:noFill/>
            <a:miter/>
          </a:ln>
        </p:spPr>
        <p:txBody>
          <a:bodyPr vert="horz" wrap="square" lIns="91440" tIns="45720" rIns="91440" bIns="45720" rtlCol="0" anchor="ctr"/>
          <a:lstStyle/>
          <a:p>
            <a:pPr algn="l"/>
            <a:endParaRPr kumimoji="1" lang="zh-CN" altLang="en-US"/>
          </a:p>
        </p:txBody>
      </p:sp>
      <p:sp>
        <p:nvSpPr>
          <p:cNvPr id="6" name="标题 1"/>
          <p:cNvSpPr txBox="1"/>
          <p:nvPr/>
        </p:nvSpPr>
        <p:spPr>
          <a:xfrm rot="0" flipH="1" flipV="0">
            <a:off x="0" y="4649821"/>
            <a:ext cx="12193144" cy="2253088"/>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1" flipV="0">
            <a:off x="1144" y="1"/>
            <a:ext cx="680482" cy="735655"/>
          </a:xfrm>
          <a:custGeom>
            <a:avLst/>
            <a:gdLst>
              <a:gd name="connsiteX0" fmla="*/ 32413 w 680482"/>
              <a:gd name="connsiteY0" fmla="*/ 0 h 735655"/>
              <a:gd name="connsiteX1" fmla="*/ 680482 w 680482"/>
              <a:gd name="connsiteY1" fmla="*/ 0 h 735655"/>
              <a:gd name="connsiteX2" fmla="*/ 680482 w 680482"/>
              <a:gd name="connsiteY2" fmla="*/ 720369 h 735655"/>
              <a:gd name="connsiteX3" fmla="*/ 667603 w 680482"/>
              <a:gd name="connsiteY3" fmla="*/ 724367 h 735655"/>
              <a:gd name="connsiteX4" fmla="*/ 555625 w 680482"/>
              <a:gd name="connsiteY4" fmla="*/ 735655 h 735655"/>
              <a:gd name="connsiteX5" fmla="*/ 0 w 680482"/>
              <a:gd name="connsiteY5" fmla="*/ 180030 h 735655"/>
              <a:gd name="connsiteX6" fmla="*/ 11288 w 680482"/>
              <a:gd name="connsiteY6" fmla="*/ 68052 h 735655"/>
            </a:gdLst>
            <a:rect l="l" t="t" r="r" b="b"/>
            <a:pathLst>
              <a:path w="680482" h="735655">
                <a:moveTo>
                  <a:pt x="32413" y="0"/>
                </a:moveTo>
                <a:lnTo>
                  <a:pt x="680482" y="0"/>
                </a:lnTo>
                <a:lnTo>
                  <a:pt x="680482" y="720369"/>
                </a:lnTo>
                <a:lnTo>
                  <a:pt x="667603" y="724367"/>
                </a:lnTo>
                <a:cubicBezTo>
                  <a:pt x="631433" y="731768"/>
                  <a:pt x="593983" y="735655"/>
                  <a:pt x="555625" y="735655"/>
                </a:cubicBezTo>
                <a:cubicBezTo>
                  <a:pt x="248762" y="735655"/>
                  <a:pt x="0" y="486893"/>
                  <a:pt x="0" y="180030"/>
                </a:cubicBezTo>
                <a:cubicBezTo>
                  <a:pt x="0" y="141672"/>
                  <a:pt x="3887" y="104222"/>
                  <a:pt x="11288" y="68052"/>
                </a:cubicBez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734163" y="794215"/>
            <a:ext cx="2024694" cy="528747"/>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nvSpPr>
        <p:spPr>
          <a:xfrm rot="0" flipH="0" flipV="0">
            <a:off x="728188" y="4848152"/>
            <a:ext cx="5367812" cy="435600"/>
          </a:xfrm>
          <a:prstGeom prst="roundRect">
            <a:avLst>
              <a:gd name="adj" fmla="val 50000"/>
            </a:avLst>
          </a:prstGeom>
          <a:solidFill>
            <a:schemeClr val="accent1"/>
          </a:solidFill>
          <a:ln>
            <a:noFill/>
          </a:ln>
        </p:spPr>
        <p:txBody>
          <a:bodyPr vert="horz" wrap="square" lIns="91440" tIns="45720" rIns="91440" bIns="45720" rtlCol="0" anchor="ctr"/>
          <a:lstStyle/>
          <a:p>
            <a:pPr algn="l"/>
            <a:endParaRPr kumimoji="1" lang="zh-CN" altLang="en-US"/>
          </a:p>
        </p:txBody>
      </p:sp>
      <p:sp>
        <p:nvSpPr>
          <p:cNvPr id="10" name="标题 1"/>
          <p:cNvSpPr txBox="1"/>
          <p:nvPr/>
        </p:nvSpPr>
        <p:spPr>
          <a:xfrm rot="0" flipH="0" flipV="0">
            <a:off x="1608446" y="5469382"/>
            <a:ext cx="1226144" cy="360000"/>
          </a:xfrm>
          <a:prstGeom prst="roundRect">
            <a:avLst>
              <a:gd name="adj" fmla="val 50000"/>
            </a:avLst>
          </a:prstGeom>
          <a:solidFill>
            <a:schemeClr val="accent2">
              <a:lumMod val="20000"/>
              <a:lumOff val="80000"/>
            </a:schemeClr>
          </a:solidFill>
          <a:ln w="12700" cap="sq">
            <a:solidFill>
              <a:schemeClr val="accent1">
                <a:alpha val="100000"/>
              </a:schemeClr>
            </a:solidFill>
          </a:ln>
        </p:spPr>
        <p:txBody>
          <a:bodyPr vert="horz" wrap="square" lIns="91440" tIns="45720" rIns="91440" bIns="45720" rtlCol="0" anchor="ctr"/>
          <a:lstStyle/>
          <a:p>
            <a:pPr algn="r"/>
            <a:endParaRPr kumimoji="1" lang="zh-CN" altLang="en-US"/>
          </a:p>
        </p:txBody>
      </p:sp>
      <p:sp>
        <p:nvSpPr>
          <p:cNvPr id="11" name="标题 1"/>
          <p:cNvSpPr txBox="1"/>
          <p:nvPr/>
        </p:nvSpPr>
        <p:spPr>
          <a:xfrm rot="0" flipH="0" flipV="0">
            <a:off x="3782158" y="5469382"/>
            <a:ext cx="1472921" cy="360000"/>
          </a:xfrm>
          <a:prstGeom prst="roundRect">
            <a:avLst>
              <a:gd name="adj" fmla="val 50000"/>
            </a:avLst>
          </a:prstGeom>
          <a:solidFill>
            <a:schemeClr val="accent2">
              <a:lumMod val="20000"/>
              <a:lumOff val="80000"/>
            </a:schemeClr>
          </a:solidFill>
          <a:ln w="12700" cap="sq">
            <a:solidFill>
              <a:schemeClr val="accent1">
                <a:alpha val="100000"/>
              </a:schemeClr>
            </a:solidFill>
          </a:ln>
        </p:spPr>
        <p:txBody>
          <a:bodyPr vert="horz" wrap="square" lIns="91440" tIns="45720" rIns="91440" bIns="45720" rtlCol="0" anchor="ctr"/>
          <a:lstStyle/>
          <a:p>
            <a:pPr algn="r"/>
            <a:endParaRPr kumimoji="1" lang="zh-CN" altLang="en-US"/>
          </a:p>
        </p:txBody>
      </p:sp>
      <p:sp>
        <p:nvSpPr>
          <p:cNvPr id="12" name="标题 1"/>
          <p:cNvSpPr txBox="1"/>
          <p:nvPr/>
        </p:nvSpPr>
        <p:spPr>
          <a:xfrm rot="0" flipH="0" flipV="0">
            <a:off x="728188" y="5469382"/>
            <a:ext cx="1260000" cy="360000"/>
          </a:xfrm>
          <a:prstGeom prst="roundRect">
            <a:avLst>
              <a:gd name="adj" fmla="val 50000"/>
            </a:avLst>
          </a:prstGeom>
          <a:solidFill>
            <a:schemeClr val="accent2"/>
          </a:solidFill>
          <a:ln w="12700" cap="sq">
            <a:solidFill>
              <a:schemeClr val="accent2">
                <a:alpha val="100000"/>
              </a:schemeClr>
            </a:solidFill>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2932501" y="5469382"/>
            <a:ext cx="1260000" cy="360000"/>
          </a:xfrm>
          <a:prstGeom prst="roundRect">
            <a:avLst>
              <a:gd name="adj" fmla="val 50000"/>
            </a:avLst>
          </a:prstGeom>
          <a:solidFill>
            <a:schemeClr val="accent2"/>
          </a:solidFill>
          <a:ln w="12700" cap="sq">
            <a:solidFill>
              <a:schemeClr val="accent2">
                <a:alpha val="100000"/>
              </a:schemeClr>
            </a:solidFill>
          </a:ln>
        </p:spPr>
        <p:txBody>
          <a:bodyPr vert="horz" wrap="square" lIns="91440" tIns="45720" rIns="91440" bIns="45720" rtlCol="0" anchor="ctr"/>
          <a:lstStyle/>
          <a:p>
            <a:pPr algn="ctr"/>
            <a:endParaRPr kumimoji="1" lang="zh-CN" altLang="en-US"/>
          </a:p>
        </p:txBody>
      </p:sp>
      <p:sp>
        <p:nvSpPr>
          <p:cNvPr id="14" name="标题 1"/>
          <p:cNvSpPr txBox="1"/>
          <p:nvPr/>
        </p:nvSpPr>
        <p:spPr>
          <a:xfrm rot="0" flipH="0" flipV="0">
            <a:off x="891775" y="952449"/>
            <a:ext cx="1709471" cy="212279"/>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9525" cap="flat">
            <a:noFill/>
            <a:miter/>
          </a:ln>
        </p:spPr>
        <p:txBody>
          <a:bodyPr vert="horz" wrap="square" lIns="91440" tIns="45720" rIns="91440" bIns="45720" rtlCol="0" anchor="ctr"/>
          <a:lstStyle/>
          <a:p>
            <a:pPr algn="l"/>
            <a:endParaRPr kumimoji="1" lang="zh-CN" altLang="en-US"/>
          </a:p>
        </p:txBody>
      </p:sp>
      <p:sp>
        <p:nvSpPr>
          <p:cNvPr id="15" name="标题 1"/>
          <p:cNvSpPr txBox="1"/>
          <p:nvPr/>
        </p:nvSpPr>
        <p:spPr>
          <a:xfrm rot="0" flipH="0" flipV="0">
            <a:off x="698817" y="2232013"/>
            <a:ext cx="5647563" cy="2392708"/>
          </a:xfrm>
          <a:prstGeom prst="rect">
            <a:avLst/>
          </a:prstGeom>
          <a:noFill/>
          <a:ln>
            <a:noFill/>
          </a:ln>
        </p:spPr>
        <p:txBody>
          <a:bodyPr vert="horz" wrap="square" lIns="91440" tIns="45720" rIns="91440" bIns="45720" rtlCol="0" anchor="ctr"/>
          <a:lstStyle/>
          <a:p>
            <a:pPr algn="l"/>
            <a:r>
              <a:rPr kumimoji="1" lang="en-US" altLang="zh-CN" sz="4300">
                <a:ln w="12700">
                  <a:noFill/>
                </a:ln>
                <a:solidFill>
                  <a:srgbClr val="215DB7">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727044" y="4885952"/>
            <a:ext cx="5083025" cy="360000"/>
          </a:xfrm>
          <a:prstGeom prst="roundRect">
            <a:avLst>
              <a:gd name="adj" fmla="val 50000"/>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R"/>
                <a:ea typeface="OPPOSans R"/>
                <a:cs typeface="OPPOSans R"/>
              </a:rPr>
              <a:t>POWERPOINT DESIGN</a:t>
            </a:r>
            <a:endParaRPr kumimoji="1" lang="zh-CN" altLang="en-US"/>
          </a:p>
        </p:txBody>
      </p:sp>
      <p:sp>
        <p:nvSpPr>
          <p:cNvPr id="17" name="标题 1"/>
          <p:cNvSpPr txBox="1"/>
          <p:nvPr/>
        </p:nvSpPr>
        <p:spPr>
          <a:xfrm rot="0" flipH="0" flipV="0">
            <a:off x="715488" y="5469382"/>
            <a:ext cx="1260000" cy="360000"/>
          </a:xfrm>
          <a:prstGeom prst="roundRect">
            <a:avLst>
              <a:gd name="adj" fmla="val 50000"/>
            </a:avLst>
          </a:prstGeom>
          <a:noFill/>
          <a:ln cap="sq">
            <a:noFill/>
          </a:ln>
        </p:spPr>
        <p:txBody>
          <a:bodyPr vert="horz" wrap="square" lIns="91440" tIns="45720" rIns="91440" bIns="45720" rtlCol="0" anchor="ctr"/>
          <a:lstStyle/>
          <a:p>
            <a:pPr algn="ctr"/>
            <a:r>
              <a:rPr kumimoji="1" lang="en-US" altLang="zh-CN" sz="1800">
                <a:ln w="12700">
                  <a:noFill/>
                </a:ln>
                <a:solidFill>
                  <a:srgbClr val="FFFFFF">
                    <a:alpha val="100000"/>
                  </a:srgbClr>
                </a:solidFill>
                <a:latin typeface="OPPOSans R"/>
                <a:ea typeface="OPPOSans R"/>
                <a:cs typeface="OPPOSans R"/>
              </a:rPr>
              <a:t>汇报人</a:t>
            </a:r>
            <a:endParaRPr kumimoji="1" lang="zh-CN" altLang="en-US"/>
          </a:p>
        </p:txBody>
      </p:sp>
      <p:sp>
        <p:nvSpPr>
          <p:cNvPr id="18" name="标题 1"/>
          <p:cNvSpPr txBox="1"/>
          <p:nvPr/>
        </p:nvSpPr>
        <p:spPr>
          <a:xfrm rot="0" flipH="0" flipV="0">
            <a:off x="2919801" y="5469382"/>
            <a:ext cx="1260000" cy="360000"/>
          </a:xfrm>
          <a:prstGeom prst="roundRect">
            <a:avLst>
              <a:gd name="adj" fmla="val 50000"/>
            </a:avLst>
          </a:prstGeom>
          <a:noFill/>
          <a:ln cap="sq">
            <a:noFill/>
          </a:ln>
        </p:spPr>
        <p:txBody>
          <a:bodyPr vert="horz" wrap="square" lIns="91440" tIns="45720" rIns="91440" bIns="45720" rtlCol="0" anchor="ctr"/>
          <a:lstStyle/>
          <a:p>
            <a:pPr algn="ctr"/>
            <a:r>
              <a:rPr kumimoji="1" lang="en-US" altLang="zh-CN" sz="1800">
                <a:ln w="12700">
                  <a:noFill/>
                </a:ln>
                <a:solidFill>
                  <a:srgbClr val="FFFFFF">
                    <a:alpha val="100000"/>
                  </a:srgbClr>
                </a:solidFill>
                <a:latin typeface="OPPOSans R"/>
                <a:ea typeface="OPPOSans R"/>
                <a:cs typeface="OPPOSans R"/>
              </a:rPr>
              <a:t>汇报时间</a:t>
            </a:r>
            <a:endParaRPr kumimoji="1" lang="zh-CN" altLang="en-US"/>
          </a:p>
        </p:txBody>
      </p:sp>
      <p:sp>
        <p:nvSpPr>
          <p:cNvPr id="19" name="标题 1"/>
          <p:cNvSpPr txBox="1"/>
          <p:nvPr/>
        </p:nvSpPr>
        <p:spPr>
          <a:xfrm rot="0" flipH="0" flipV="0">
            <a:off x="1595746" y="5469382"/>
            <a:ext cx="1226144" cy="360000"/>
          </a:xfrm>
          <a:prstGeom prst="roundRect">
            <a:avLst>
              <a:gd name="adj" fmla="val 50000"/>
            </a:avLst>
          </a:prstGeom>
          <a:noFill/>
          <a:ln cap="sq">
            <a:noFill/>
          </a:ln>
        </p:spPr>
        <p:txBody>
          <a:bodyPr vert="horz" wrap="square" lIns="91440" tIns="45720" rIns="91440" bIns="45720" rtlCol="0" anchor="ctr"/>
          <a:lstStyle/>
          <a:p>
            <a:pPr algn="r"/>
            <a:r>
              <a:rPr kumimoji="1" lang="en-US" altLang="zh-CN" sz="1800">
                <a:ln w="12700">
                  <a:noFill/>
                </a:ln>
                <a:solidFill>
                  <a:srgbClr val="262626">
                    <a:alpha val="100000"/>
                  </a:srgbClr>
                </a:solidFill>
                <a:latin typeface="OPPOSans R"/>
                <a:ea typeface="OPPOSans R"/>
                <a:cs typeface="OPPOSans R"/>
              </a:rPr>
              <a:t>AiPPT</a:t>
            </a:r>
            <a:endParaRPr kumimoji="1" lang="zh-CN" altLang="en-US"/>
          </a:p>
        </p:txBody>
      </p:sp>
      <p:sp>
        <p:nvSpPr>
          <p:cNvPr id="20" name="标题 1"/>
          <p:cNvSpPr txBox="1"/>
          <p:nvPr/>
        </p:nvSpPr>
        <p:spPr>
          <a:xfrm rot="0" flipH="0" flipV="0">
            <a:off x="3769458" y="5469382"/>
            <a:ext cx="1472921" cy="360000"/>
          </a:xfrm>
          <a:prstGeom prst="roundRect">
            <a:avLst>
              <a:gd name="adj" fmla="val 50000"/>
            </a:avLst>
          </a:prstGeom>
          <a:noFill/>
          <a:ln cap="sq">
            <a:noFill/>
          </a:ln>
        </p:spPr>
        <p:txBody>
          <a:bodyPr vert="horz" wrap="square" lIns="91440" tIns="45720" rIns="91440" bIns="45720" rtlCol="0" anchor="ctr"/>
          <a:lstStyle/>
          <a:p>
            <a:pPr algn="r"/>
            <a:r>
              <a:rPr kumimoji="1" lang="en-US" altLang="zh-CN" sz="1800">
                <a:ln w="12700">
                  <a:noFill/>
                </a:ln>
                <a:solidFill>
                  <a:srgbClr val="262626">
                    <a:alpha val="100000"/>
                  </a:srgbClr>
                </a:solidFill>
                <a:latin typeface="OPPOSans R"/>
                <a:ea typeface="OPPOSans R"/>
                <a:cs typeface="OPPOSans R"/>
              </a:rPr>
              <a:t>20XX.X</a:t>
            </a:r>
            <a:endParaRPr kumimoji="1" lang="zh-CN" altLang="en-US"/>
          </a:p>
        </p:txBody>
      </p:sp>
      <p:sp>
        <p:nvSpPr>
          <p:cNvPr id="21" name="标题 1"/>
          <p:cNvSpPr txBox="1"/>
          <p:nvPr/>
        </p:nvSpPr>
        <p:spPr>
          <a:xfrm rot="0" flipH="1" flipV="0">
            <a:off x="7276198" y="437932"/>
            <a:ext cx="836459" cy="836459"/>
          </a:xfrm>
          <a:prstGeom prst="star4">
            <a:avLst/>
          </a:prstGeom>
          <a:gradFill>
            <a:gsLst>
              <a:gs pos="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22" name="标题 1"/>
          <p:cNvSpPr txBox="1"/>
          <p:nvPr/>
        </p:nvSpPr>
        <p:spPr>
          <a:xfrm rot="0" flipH="0" flipV="0">
            <a:off x="6349806" y="1230731"/>
            <a:ext cx="1159946" cy="1122206"/>
          </a:xfrm>
          <a:prstGeom prst="star4">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pic>
        <p:nvPicPr>
          <p:cNvPr id="23" name=""/>
          <p:cNvPicPr>
            <a:picLocks noChangeAspect="1"/>
          </p:cNvPicPr>
          <p:nvPr/>
        </p:nvPicPr>
        <p:blipFill>
          <a:blip r:embed="rId3">
            <a:alphaModFix amt="100000"/>
          </a:blip>
          <a:srcRect l="8404" t="0" r="35546" b="0"/>
          <a:stretch>
            <a:fillRect/>
          </a:stretch>
        </p:blipFill>
        <p:spPr>
          <a:xfrm rot="0" flipH="0" flipV="0">
            <a:off x="7246100" y="1089496"/>
            <a:ext cx="4280171" cy="4280171"/>
          </a:xfrm>
          <a:prstGeom prst="ellipse">
            <a:avLst/>
          </a:prstGeom>
          <a:noFill/>
          <a:ln>
            <a:noFill/>
          </a:ln>
        </p:spPr>
      </p:pic>
      <p:sp>
        <p:nvSpPr>
          <p:cNvPr id="24" name="标题 1"/>
          <p:cNvSpPr txBox="1"/>
          <p:nvPr/>
        </p:nvSpPr>
        <p:spPr>
          <a:xfrm rot="20453280" flipH="0" flipV="0">
            <a:off x="6606927" y="2848221"/>
            <a:ext cx="5558517" cy="999476"/>
          </a:xfrm>
          <a:prstGeom prst="arc">
            <a:avLst>
              <a:gd name="adj1" fmla="val 21101797"/>
              <a:gd name="adj2" fmla="val 11286296"/>
            </a:avLst>
          </a:prstGeom>
          <a:no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25" name="标题 1"/>
          <p:cNvSpPr txBox="1"/>
          <p:nvPr/>
        </p:nvSpPr>
        <p:spPr>
          <a:xfrm rot="0" flipH="0" flipV="0">
            <a:off x="10105352" y="5684399"/>
            <a:ext cx="881827" cy="853136"/>
          </a:xfrm>
          <a:prstGeom prst="star4">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26" name="标题 1"/>
          <p:cNvSpPr txBox="1"/>
          <p:nvPr/>
        </p:nvSpPr>
        <p:spPr>
          <a:xfrm rot="0" flipH="0" flipV="0">
            <a:off x="702425" y="1363058"/>
            <a:ext cx="3261723" cy="818455"/>
          </a:xfrm>
          <a:prstGeom prst="rect">
            <a:avLst/>
          </a:prstGeom>
          <a:noFill/>
          <a:ln>
            <a:noFill/>
          </a:ln>
        </p:spPr>
        <p:txBody>
          <a:bodyPr vert="horz" wrap="square" lIns="91440" tIns="45720" rIns="91440" bIns="45720" rtlCol="0" anchor="t"/>
          <a:lstStyle/>
          <a:p>
            <a:pPr algn="l"/>
            <a:r>
              <a:rPr kumimoji="1" lang="en-US" altLang="zh-CN" sz="5400">
                <a:ln w="12700">
                  <a:solidFill>
                    <a:srgbClr val="4381DD">
                      <a:alpha val="100000"/>
                    </a:srgbClr>
                  </a:solidFill>
                </a:ln>
                <a:noFill/>
                <a:latin typeface="OPPOSans H"/>
                <a:ea typeface="OPPOSans H"/>
                <a:cs typeface="OPPOSans H"/>
              </a:rPr>
              <a:t>20XX</a:t>
            </a:r>
            <a:endParaRPr kumimoji="1" lang="zh-CN" altLang="en-US"/>
          </a:p>
        </p:txBody>
      </p:sp>
      <p:cxnSp>
        <p:nvCxnSpPr>
          <p:cNvPr id="27" name="标题 1"/>
          <p:cNvCxnSpPr/>
          <p:nvPr/>
        </p:nvCxnSpPr>
        <p:spPr>
          <a:xfrm rot="0" flipH="0" flipV="0">
            <a:off x="3412094" y="5065952"/>
            <a:ext cx="2417206" cy="0"/>
          </a:xfrm>
          <a:prstGeom prst="straightConnector1">
            <a:avLst/>
          </a:prstGeom>
          <a:noFill/>
          <a:ln w="6350" cap="sq">
            <a:solidFill>
              <a:schemeClr val="bg1"/>
            </a:solidFill>
            <a:miter/>
            <a:tailEnd type="triangle"/>
          </a:ln>
        </p:spPr>
      </p:cxn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2494616" y="1683117"/>
            <a:ext cx="2044700" cy="355600"/>
          </a:xfrm>
          <a:prstGeom prst="rect">
            <a:avLst/>
          </a:prstGeom>
          <a:noFill/>
          <a:ln w="12700" cap="sq">
            <a:noFill/>
            <a:miter/>
          </a:ln>
        </p:spPr>
        <p:txBody>
          <a:bodyPr vert="horz" wrap="square" lIns="0" tIns="0" rIns="0" bIns="0" rtlCol="0" anchor="ctr">
            <a:spAutoFit/>
          </a:bodyPr>
          <a:lstStyle/>
          <a:p>
            <a:pPr algn="l"/>
            <a:r>
              <a:rPr kumimoji="1" lang="en-US" altLang="zh-CN" sz="2800">
                <a:ln w="12700">
                  <a:noFill/>
                </a:ln>
                <a:solidFill>
                  <a:srgbClr val="4381DD">
                    <a:alpha val="100000"/>
                  </a:srgbClr>
                </a:solidFill>
                <a:latin typeface="Source Han Sans"/>
                <a:ea typeface="Source Han Sans"/>
                <a:cs typeface="Source Han Sans"/>
              </a:rPr>
              <a:t>C</a:t>
            </a:r>
            <a:r>
              <a:rPr kumimoji="1" lang="en-US" altLang="zh-CN" sz="2800">
                <a:ln w="12700">
                  <a:noFill/>
                </a:ln>
                <a:solidFill>
                  <a:srgbClr val="262626">
                    <a:alpha val="100000"/>
                  </a:srgbClr>
                </a:solidFill>
                <a:latin typeface="Source Han Sans"/>
                <a:ea typeface="Source Han Sans"/>
                <a:cs typeface="Source Han Sans"/>
              </a:rPr>
              <a:t>atalogue</a:t>
            </a:r>
            <a:endParaRPr kumimoji="1" lang="zh-CN" altLang="en-US"/>
          </a:p>
        </p:txBody>
      </p:sp>
      <p:cxnSp>
        <p:nvCxnSpPr>
          <p:cNvPr id="4" name="标题 1"/>
          <p:cNvCxnSpPr/>
          <p:nvPr/>
        </p:nvCxnSpPr>
        <p:spPr>
          <a:xfrm rot="0" flipH="1" flipV="0">
            <a:off x="2494615" y="2201407"/>
            <a:ext cx="4558651" cy="0"/>
          </a:xfrm>
          <a:prstGeom prst="line">
            <a:avLst/>
          </a:prstGeom>
          <a:noFill/>
          <a:ln w="12700" cap="sq">
            <a:solidFill>
              <a:schemeClr val="tx1"/>
            </a:solidFill>
            <a:miter/>
          </a:ln>
        </p:spPr>
      </p:cxnSp>
      <p:sp>
        <p:nvSpPr>
          <p:cNvPr id="5" name="标题 1"/>
          <p:cNvSpPr txBox="1"/>
          <p:nvPr/>
        </p:nvSpPr>
        <p:spPr>
          <a:xfrm rot="0" flipH="0" flipV="0">
            <a:off x="2504496" y="2907163"/>
            <a:ext cx="1473779" cy="738664"/>
          </a:xfrm>
          <a:prstGeom prst="rect">
            <a:avLst/>
          </a:prstGeom>
          <a:noFill/>
          <a:ln w="12700" cap="sq">
            <a:noFill/>
            <a:miter/>
          </a:ln>
        </p:spPr>
        <p:txBody>
          <a:bodyPr vert="horz" wrap="square" lIns="0" tIns="0" rIns="0" bIns="0" rtlCol="0" anchor="b"/>
          <a:lstStyle/>
          <a:p>
            <a:pPr algn="l"/>
            <a:r>
              <a:rPr kumimoji="1" lang="en-US" altLang="zh-CN" sz="4400">
                <a:ln w="12700">
                  <a:noFill/>
                </a:ln>
                <a:solidFill>
                  <a:srgbClr val="4381DD">
                    <a:alpha val="100000"/>
                  </a:srgbClr>
                </a:solidFill>
                <a:latin typeface="Source Han Sans"/>
                <a:ea typeface="Source Han Sans"/>
                <a:cs typeface="Source Han Sans"/>
              </a:rPr>
              <a:t>1.</a:t>
            </a:r>
            <a:endParaRPr kumimoji="1" lang="zh-CN" altLang="en-US"/>
          </a:p>
        </p:txBody>
      </p:sp>
      <p:sp>
        <p:nvSpPr>
          <p:cNvPr id="6" name="标题 1"/>
          <p:cNvSpPr txBox="1"/>
          <p:nvPr/>
        </p:nvSpPr>
        <p:spPr>
          <a:xfrm rot="0" flipH="0" flipV="0">
            <a:off x="2504496" y="3751891"/>
            <a:ext cx="2614956" cy="2204409"/>
          </a:xfrm>
          <a:prstGeom prst="rect">
            <a:avLst/>
          </a:prstGeom>
          <a:noFill/>
          <a:ln>
            <a:noFill/>
          </a:ln>
        </p:spPr>
        <p:txBody>
          <a:bodyPr vert="horz" wrap="square" lIns="0" tIns="0" rIns="0" bIns="0" rtlCol="0" anchor="t"/>
          <a:lstStyle/>
          <a:p>
            <a:pPr algn="l"/>
            <a:r>
              <a:rPr kumimoji="1" lang="en-US" altLang="zh-CN" sz="2200">
                <a:ln w="12700">
                  <a:noFill/>
                </a:ln>
                <a:solidFill>
                  <a:srgbClr val="262626">
                    <a:alpha val="100000"/>
                  </a:srgbClr>
                </a:solidFill>
                <a:latin typeface="Source Han Sans"/>
                <a:ea typeface="Source Han Sans"/>
                <a:cs typeface="Source Han Sans"/>
              </a:rPr>
              <a:t>销售心态与自我激励</a:t>
            </a:r>
            <a:endParaRPr kumimoji="1" lang="zh-CN" altLang="en-US"/>
          </a:p>
        </p:txBody>
      </p:sp>
      <p:sp>
        <p:nvSpPr>
          <p:cNvPr id="7" name="标题 1"/>
          <p:cNvSpPr txBox="1"/>
          <p:nvPr/>
        </p:nvSpPr>
        <p:spPr>
          <a:xfrm rot="0" flipH="0" flipV="0">
            <a:off x="5591508" y="3751891"/>
            <a:ext cx="2576856" cy="2204409"/>
          </a:xfrm>
          <a:prstGeom prst="rect">
            <a:avLst/>
          </a:prstGeom>
          <a:noFill/>
          <a:ln>
            <a:noFill/>
          </a:ln>
        </p:spPr>
        <p:txBody>
          <a:bodyPr vert="horz" wrap="square" lIns="0" tIns="0" rIns="0" bIns="0" rtlCol="0" anchor="t"/>
          <a:lstStyle/>
          <a:p>
            <a:pPr algn="l"/>
            <a:r>
              <a:rPr kumimoji="1" lang="en-US" altLang="zh-CN" sz="2200">
                <a:ln w="12700">
                  <a:noFill/>
                </a:ln>
                <a:solidFill>
                  <a:srgbClr val="262626">
                    <a:alpha val="100000"/>
                  </a:srgbClr>
                </a:solidFill>
                <a:latin typeface="Source Han Sans"/>
                <a:ea typeface="Source Han Sans"/>
                <a:cs typeface="Source Han Sans"/>
              </a:rPr>
              <a:t>产品知识与市场理解</a:t>
            </a:r>
            <a:endParaRPr kumimoji="1" lang="zh-CN" altLang="en-US"/>
          </a:p>
        </p:txBody>
      </p:sp>
      <p:sp>
        <p:nvSpPr>
          <p:cNvPr id="8" name="标题 1"/>
          <p:cNvSpPr txBox="1"/>
          <p:nvPr/>
        </p:nvSpPr>
        <p:spPr>
          <a:xfrm rot="0" flipH="0" flipV="0">
            <a:off x="5591508" y="2907163"/>
            <a:ext cx="1473779" cy="738664"/>
          </a:xfrm>
          <a:prstGeom prst="rect">
            <a:avLst/>
          </a:prstGeom>
          <a:noFill/>
          <a:ln w="12700" cap="sq">
            <a:noFill/>
            <a:miter/>
          </a:ln>
        </p:spPr>
        <p:txBody>
          <a:bodyPr vert="horz" wrap="square" lIns="0" tIns="0" rIns="0" bIns="0" rtlCol="0" anchor="b"/>
          <a:lstStyle/>
          <a:p>
            <a:pPr algn="l"/>
            <a:r>
              <a:rPr kumimoji="1" lang="en-US" altLang="zh-CN" sz="4400">
                <a:ln w="12700">
                  <a:noFill/>
                </a:ln>
                <a:solidFill>
                  <a:srgbClr val="4381DD">
                    <a:alpha val="100000"/>
                  </a:srgbClr>
                </a:solidFill>
                <a:latin typeface="Source Han Sans"/>
                <a:ea typeface="Source Han Sans"/>
                <a:cs typeface="Source Han Sans"/>
              </a:rPr>
              <a:t>2.</a:t>
            </a:r>
            <a:endParaRPr kumimoji="1" lang="zh-CN" altLang="en-US"/>
          </a:p>
        </p:txBody>
      </p:sp>
      <p:sp>
        <p:nvSpPr>
          <p:cNvPr id="9" name="标题 1"/>
          <p:cNvSpPr txBox="1"/>
          <p:nvPr/>
        </p:nvSpPr>
        <p:spPr>
          <a:xfrm rot="0" flipH="0" flipV="0">
            <a:off x="8665819" y="3751891"/>
            <a:ext cx="2564156" cy="2204409"/>
          </a:xfrm>
          <a:prstGeom prst="rect">
            <a:avLst/>
          </a:prstGeom>
          <a:noFill/>
          <a:ln>
            <a:noFill/>
          </a:ln>
        </p:spPr>
        <p:txBody>
          <a:bodyPr vert="horz" wrap="square" lIns="0" tIns="0" rIns="0" bIns="0" rtlCol="0" anchor="t"/>
          <a:lstStyle/>
          <a:p>
            <a:pPr algn="l"/>
            <a:r>
              <a:rPr kumimoji="1" lang="en-US" altLang="zh-CN" sz="2200">
                <a:ln w="12700">
                  <a:noFill/>
                </a:ln>
                <a:solidFill>
                  <a:srgbClr val="262626">
                    <a:alpha val="100000"/>
                  </a:srgbClr>
                </a:solidFill>
                <a:latin typeface="Source Han Sans"/>
                <a:ea typeface="Source Han Sans"/>
                <a:cs typeface="Source Han Sans"/>
              </a:rPr>
              <a:t>沟通技巧与客户关系</a:t>
            </a:r>
            <a:endParaRPr kumimoji="1" lang="zh-CN" altLang="en-US"/>
          </a:p>
        </p:txBody>
      </p:sp>
      <p:sp>
        <p:nvSpPr>
          <p:cNvPr id="10" name="标题 1"/>
          <p:cNvSpPr txBox="1"/>
          <p:nvPr/>
        </p:nvSpPr>
        <p:spPr>
          <a:xfrm rot="0" flipH="0" flipV="0">
            <a:off x="8665819" y="2907163"/>
            <a:ext cx="1473779" cy="738664"/>
          </a:xfrm>
          <a:prstGeom prst="rect">
            <a:avLst/>
          </a:prstGeom>
          <a:noFill/>
          <a:ln w="12700" cap="sq">
            <a:noFill/>
            <a:miter/>
          </a:ln>
        </p:spPr>
        <p:txBody>
          <a:bodyPr vert="horz" wrap="square" lIns="0" tIns="0" rIns="0" bIns="0" rtlCol="0" anchor="b"/>
          <a:lstStyle/>
          <a:p>
            <a:pPr algn="l"/>
            <a:r>
              <a:rPr kumimoji="1" lang="en-US" altLang="zh-CN" sz="4400">
                <a:ln w="12700">
                  <a:noFill/>
                </a:ln>
                <a:solidFill>
                  <a:srgbClr val="4381DD">
                    <a:alpha val="100000"/>
                  </a:srgbClr>
                </a:solidFill>
                <a:latin typeface="Source Han Sans"/>
                <a:ea typeface="Source Han Sans"/>
                <a:cs typeface="Source Han Sans"/>
              </a:rPr>
              <a:t>3.</a:t>
            </a:r>
            <a:endParaRPr kumimoji="1" lang="zh-CN" altLang="en-US"/>
          </a:p>
        </p:txBody>
      </p:sp>
      <p:sp>
        <p:nvSpPr>
          <p:cNvPr id="11" name="标题 1"/>
          <p:cNvSpPr txBox="1"/>
          <p:nvPr/>
        </p:nvSpPr>
        <p:spPr>
          <a:xfrm rot="0" flipH="0" flipV="0">
            <a:off x="4197350" y="1273278"/>
            <a:ext cx="4718050" cy="884427"/>
          </a:xfrm>
          <a:prstGeom prst="rect">
            <a:avLst/>
          </a:prstGeom>
          <a:noFill/>
          <a:ln>
            <a:noFill/>
          </a:ln>
        </p:spPr>
        <p:txBody>
          <a:bodyPr vert="horz" wrap="square" lIns="0" tIns="0" rIns="0" bIns="0" rtlCol="0" anchor="t"/>
          <a:lstStyle/>
          <a:p>
            <a:pPr algn="l"/>
            <a:r>
              <a:rPr kumimoji="1" lang="en-US" altLang="zh-CN" sz="6000">
                <a:ln w="12700">
                  <a:noFill/>
                </a:ln>
                <a:solidFill>
                  <a:srgbClr val="262626">
                    <a:alpha val="100000"/>
                  </a:srgbClr>
                </a:solidFill>
                <a:latin typeface="Source Han Sans"/>
                <a:ea typeface="Source Han Sans"/>
                <a:cs typeface="Source Han Sans"/>
              </a:rPr>
              <a:t>目录</a:t>
            </a:r>
            <a:endParaRPr kumimoji="1" lang="zh-CN" altLang="en-US"/>
          </a:p>
        </p:txBody>
      </p:sp>
      <p:sp>
        <p:nvSpPr>
          <p:cNvPr id="12" name="标题 1"/>
          <p:cNvSpPr txBox="1"/>
          <p:nvPr/>
        </p:nvSpPr>
        <p:spPr>
          <a:xfrm rot="0" flipH="0" flipV="0">
            <a:off x="0" y="0"/>
            <a:ext cx="1619250" cy="6858000"/>
          </a:xfrm>
          <a:prstGeom prst="rect">
            <a:avLst/>
          </a:prstGeom>
          <a:solidFill>
            <a:schemeClr val="accent1"/>
          </a:solidFill>
          <a:ln w="9525" cap="sq">
            <a:noFill/>
            <a:miter/>
          </a:ln>
        </p:spPr>
        <p:txBody>
          <a:bodyPr vert="horz" wrap="square" lIns="91440" tIns="45720" rIns="91440" bIns="45720" rtlCol="0" anchor="ctr"/>
          <a:lstStyle/>
          <a:p>
            <a:pPr algn="ct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
          <p:cNvPicPr>
            <a:picLocks noChangeAspect="1"/>
          </p:cNvPicPr>
          <p:nvPr/>
        </p:nvPicPr>
        <p:blipFill>
          <a:blip r:embed="rId2">
            <a:alphaModFix amt="100000"/>
          </a:blip>
          <a:srcRect l="0" t="0" r="0" b="0"/>
          <a:stretch>
            <a:fillRect/>
          </a:stretch>
        </p:blipFill>
        <p:spPr>
          <a:xfrm rot="0" flipH="0" flipV="0">
            <a:off x="37696" y="0"/>
            <a:ext cx="12116608" cy="6858000"/>
          </a:xfrm>
          <a:prstGeom prst="rect">
            <a:avLst/>
          </a:prstGeom>
          <a:noFill/>
          <a:ln>
            <a:noFill/>
          </a:ln>
        </p:spPr>
      </p:pic>
      <p:sp>
        <p:nvSpPr>
          <p:cNvPr id="3" name="标题 1"/>
          <p:cNvSpPr txBox="1"/>
          <p:nvPr/>
        </p:nvSpPr>
        <p:spPr>
          <a:xfrm rot="0" flipH="1" flipV="0">
            <a:off x="2326802" y="1644718"/>
            <a:ext cx="9184262" cy="3938145"/>
          </a:xfrm>
          <a:prstGeom prst="roundRect">
            <a:avLst>
              <a:gd name="adj" fmla="val 0"/>
            </a:avLst>
          </a:prstGeom>
          <a:solidFill>
            <a:schemeClr val="bg1"/>
          </a:solidFill>
          <a:ln w="12700" cap="sq">
            <a:solidFill>
              <a:schemeClr val="accent1">
                <a:lumMod val="40000"/>
                <a:lumOff val="60000"/>
                <a:alpha val="100000"/>
              </a:schemeClr>
            </a:solid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0" flipV="0">
            <a:off x="0" y="4144404"/>
            <a:ext cx="12193144" cy="2758506"/>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solidFill>
            <a:schemeClr val="accent1">
              <a:alpha val="15000"/>
            </a:schemeClr>
          </a:solidFill>
          <a:ln w="5001" cap="flat">
            <a:noFill/>
            <a:miter/>
          </a:ln>
        </p:spPr>
        <p:txBody>
          <a:bodyPr vert="horz" wrap="square" lIns="91440" tIns="45720" rIns="91440" bIns="45720" rtlCol="0" anchor="ctr"/>
          <a:lstStyle/>
          <a:p>
            <a:pPr algn="l"/>
            <a:endParaRPr kumimoji="1" lang="zh-CN" altLang="en-US"/>
          </a:p>
        </p:txBody>
      </p:sp>
      <p:sp>
        <p:nvSpPr>
          <p:cNvPr id="5" name="标题 1"/>
          <p:cNvSpPr txBox="1"/>
          <p:nvPr/>
        </p:nvSpPr>
        <p:spPr>
          <a:xfrm rot="0" flipH="0" flipV="0">
            <a:off x="0" y="4649821"/>
            <a:ext cx="12193144" cy="2253088"/>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nvSpPr>
        <p:spPr>
          <a:xfrm rot="0" flipH="0" flipV="0">
            <a:off x="2" y="1"/>
            <a:ext cx="2134743" cy="2023352"/>
          </a:xfrm>
          <a:custGeom>
            <a:avLst/>
            <a:gdLst>
              <a:gd name="connsiteX0" fmla="*/ 0 w 1388585"/>
              <a:gd name="connsiteY0" fmla="*/ 0 h 1272407"/>
              <a:gd name="connsiteX1" fmla="*/ 1308964 w 1388585"/>
              <a:gd name="connsiteY1" fmla="*/ 0 h 1272407"/>
              <a:gd name="connsiteX2" fmla="*/ 1317499 w 1388585"/>
              <a:gd name="connsiteY2" fmla="*/ 15725 h 1272407"/>
              <a:gd name="connsiteX3" fmla="*/ 1388585 w 1388585"/>
              <a:gd name="connsiteY3" fmla="*/ 367828 h 1272407"/>
              <a:gd name="connsiteX4" fmla="*/ 484006 w 1388585"/>
              <a:gd name="connsiteY4" fmla="*/ 1272407 h 1272407"/>
              <a:gd name="connsiteX5" fmla="*/ 52830 w 1388585"/>
              <a:gd name="connsiteY5" fmla="*/ 1163229 h 1272407"/>
              <a:gd name="connsiteX6" fmla="*/ 0 w 1388585"/>
              <a:gd name="connsiteY6" fmla="*/ 1131134 h 1272407"/>
            </a:gdLst>
            <a:rect l="l" t="t" r="r" b="b"/>
            <a:pathLst>
              <a:path w="1388585" h="1272407">
                <a:moveTo>
                  <a:pt x="0" y="0"/>
                </a:moveTo>
                <a:lnTo>
                  <a:pt x="1308964" y="0"/>
                </a:lnTo>
                <a:lnTo>
                  <a:pt x="1317499" y="15725"/>
                </a:lnTo>
                <a:cubicBezTo>
                  <a:pt x="1363273" y="123948"/>
                  <a:pt x="1388585" y="242932"/>
                  <a:pt x="1388585" y="367828"/>
                </a:cubicBezTo>
                <a:cubicBezTo>
                  <a:pt x="1388585" y="867413"/>
                  <a:pt x="983591" y="1272407"/>
                  <a:pt x="484006" y="1272407"/>
                </a:cubicBezTo>
                <a:cubicBezTo>
                  <a:pt x="327886" y="1272407"/>
                  <a:pt x="181003" y="1232857"/>
                  <a:pt x="52830" y="1163229"/>
                </a:cubicBezTo>
                <a:lnTo>
                  <a:pt x="0" y="1131134"/>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0" flipV="0">
            <a:off x="5577087" y="1391866"/>
            <a:ext cx="2500379" cy="562577"/>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5609061" y="2963156"/>
            <a:ext cx="5834768" cy="1766969"/>
          </a:xfrm>
          <a:prstGeom prst="rect">
            <a:avLst/>
          </a:prstGeom>
          <a:noFill/>
          <a:ln w="12700" cap="sq">
            <a:noFill/>
            <a:miter/>
          </a:ln>
        </p:spPr>
        <p:txBody>
          <a:bodyPr vert="horz" wrap="square" lIns="91440" tIns="45720" rIns="91440" bIns="45720" rtlCol="0" anchor="ctr"/>
          <a:lstStyle/>
          <a:p>
            <a:pPr algn="l"/>
            <a:r>
              <a:rPr kumimoji="1" lang="en-US" altLang="zh-CN" sz="4400">
                <a:ln w="12700">
                  <a:noFill/>
                </a:ln>
                <a:solidFill>
                  <a:srgbClr val="215DB7">
                    <a:alpha val="100000"/>
                  </a:srgbClr>
                </a:solidFill>
                <a:latin typeface="OPPOSans H"/>
                <a:ea typeface="OPPOSans H"/>
                <a:cs typeface="OPPOSans H"/>
              </a:rPr>
              <a:t>销售心态与自我激励</a:t>
            </a:r>
            <a:endParaRPr kumimoji="1" lang="zh-CN" altLang="en-US"/>
          </a:p>
        </p:txBody>
      </p:sp>
      <p:sp>
        <p:nvSpPr>
          <p:cNvPr id="9" name="标题 1"/>
          <p:cNvSpPr txBox="1"/>
          <p:nvPr/>
        </p:nvSpPr>
        <p:spPr>
          <a:xfrm rot="0" flipH="0" flipV="0">
            <a:off x="5634461" y="1070380"/>
            <a:ext cx="1622116" cy="1925907"/>
          </a:xfrm>
          <a:prstGeom prst="rect">
            <a:avLst/>
          </a:prstGeom>
          <a:noFill/>
          <a:ln>
            <a:noFill/>
          </a:ln>
        </p:spPr>
        <p:txBody>
          <a:bodyPr vert="horz" wrap="square" lIns="91440" tIns="45720" rIns="91440" bIns="45720" rtlCol="0" anchor="b"/>
          <a:lstStyle/>
          <a:p>
            <a:pPr algn="l"/>
            <a:r>
              <a:rPr kumimoji="1" lang="en-US" altLang="zh-CN" sz="5400">
                <a:ln w="12700">
                  <a:noFill/>
                </a:ln>
                <a:solidFill>
                  <a:srgbClr val="262626">
                    <a:alpha val="100000"/>
                  </a:srgbClr>
                </a:solidFill>
                <a:latin typeface="OPPOSans H"/>
                <a:ea typeface="OPPOSans H"/>
                <a:cs typeface="OPPOSans H"/>
              </a:rPr>
              <a:t>01</a:t>
            </a:r>
            <a:endParaRPr kumimoji="1" lang="zh-CN" altLang="en-US"/>
          </a:p>
        </p:txBody>
      </p:sp>
      <p:sp>
        <p:nvSpPr>
          <p:cNvPr id="10" name="标题 1"/>
          <p:cNvSpPr txBox="1"/>
          <p:nvPr/>
        </p:nvSpPr>
        <p:spPr>
          <a:xfrm rot="0" flipH="0" flipV="0">
            <a:off x="5840151" y="1550575"/>
            <a:ext cx="1974250" cy="245159"/>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9525" cap="flat">
            <a:noFill/>
            <a:miter/>
          </a:ln>
        </p:spPr>
        <p:txBody>
          <a:bodyPr vert="horz" wrap="square" lIns="91440" tIns="45720" rIns="91440" bIns="45720" rtlCol="0" anchor="ctr"/>
          <a:lstStyle/>
          <a:p>
            <a:pPr algn="l"/>
            <a:endParaRPr kumimoji="1" lang="zh-CN" altLang="en-US"/>
          </a:p>
        </p:txBody>
      </p:sp>
      <p:sp>
        <p:nvSpPr>
          <p:cNvPr id="11" name="标题 1"/>
          <p:cNvSpPr txBox="1"/>
          <p:nvPr/>
        </p:nvSpPr>
        <p:spPr>
          <a:xfrm rot="0" flipH="0" flipV="0">
            <a:off x="557457" y="970222"/>
            <a:ext cx="4573404" cy="4573404"/>
          </a:xfrm>
          <a:prstGeom prst="ellipse">
            <a:avLst/>
          </a:prstGeom>
          <a:gradFill>
            <a:gsLst>
              <a:gs pos="0">
                <a:schemeClr val="accent1"/>
              </a:gs>
              <a:gs pos="100000">
                <a:schemeClr val="accent1">
                  <a:alpha val="1500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rot="0" flipH="0" flipV="0">
            <a:off x="11511518" y="1"/>
            <a:ext cx="680482" cy="735655"/>
          </a:xfrm>
          <a:custGeom>
            <a:avLst/>
            <a:gdLst>
              <a:gd name="connsiteX0" fmla="*/ 32413 w 680482"/>
              <a:gd name="connsiteY0" fmla="*/ 0 h 735655"/>
              <a:gd name="connsiteX1" fmla="*/ 680482 w 680482"/>
              <a:gd name="connsiteY1" fmla="*/ 0 h 735655"/>
              <a:gd name="connsiteX2" fmla="*/ 680482 w 680482"/>
              <a:gd name="connsiteY2" fmla="*/ 720369 h 735655"/>
              <a:gd name="connsiteX3" fmla="*/ 667603 w 680482"/>
              <a:gd name="connsiteY3" fmla="*/ 724367 h 735655"/>
              <a:gd name="connsiteX4" fmla="*/ 555625 w 680482"/>
              <a:gd name="connsiteY4" fmla="*/ 735655 h 735655"/>
              <a:gd name="connsiteX5" fmla="*/ 0 w 680482"/>
              <a:gd name="connsiteY5" fmla="*/ 180030 h 735655"/>
              <a:gd name="connsiteX6" fmla="*/ 11288 w 680482"/>
              <a:gd name="connsiteY6" fmla="*/ 68052 h 735655"/>
            </a:gdLst>
            <a:rect l="l" t="t" r="r" b="b"/>
            <a:pathLst>
              <a:path w="680482" h="735655">
                <a:moveTo>
                  <a:pt x="32413" y="0"/>
                </a:moveTo>
                <a:lnTo>
                  <a:pt x="680482" y="0"/>
                </a:lnTo>
                <a:lnTo>
                  <a:pt x="680482" y="720369"/>
                </a:lnTo>
                <a:lnTo>
                  <a:pt x="667603" y="724367"/>
                </a:lnTo>
                <a:cubicBezTo>
                  <a:pt x="631433" y="731768"/>
                  <a:pt x="593983" y="735655"/>
                  <a:pt x="555625" y="735655"/>
                </a:cubicBezTo>
                <a:cubicBezTo>
                  <a:pt x="248762" y="735655"/>
                  <a:pt x="0" y="486893"/>
                  <a:pt x="0" y="180030"/>
                </a:cubicBezTo>
                <a:cubicBezTo>
                  <a:pt x="0" y="141672"/>
                  <a:pt x="3887" y="104222"/>
                  <a:pt x="11288" y="68052"/>
                </a:cubicBez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4080487" y="437932"/>
            <a:ext cx="836459" cy="836459"/>
          </a:xfrm>
          <a:prstGeom prst="star4">
            <a:avLst/>
          </a:prstGeom>
          <a:gradFill>
            <a:gsLst>
              <a:gs pos="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1" flipV="0">
            <a:off x="9115932" y="1954443"/>
            <a:ext cx="1159946" cy="1122206"/>
          </a:xfrm>
          <a:prstGeom prst="star4">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pic>
        <p:nvPicPr>
          <p:cNvPr id="15" name=""/>
          <p:cNvPicPr>
            <a:picLocks noChangeAspect="1"/>
          </p:cNvPicPr>
          <p:nvPr/>
        </p:nvPicPr>
        <p:blipFill>
          <a:blip r:embed="rId3">
            <a:alphaModFix amt="100000"/>
          </a:blip>
          <a:srcRect l="21975" t="0" r="21975" b="0"/>
          <a:stretch>
            <a:fillRect/>
          </a:stretch>
        </p:blipFill>
        <p:spPr>
          <a:xfrm rot="0" flipH="1" flipV="0">
            <a:off x="666873" y="1089496"/>
            <a:ext cx="4280171" cy="4280171"/>
          </a:xfrm>
          <a:prstGeom prst="ellipse">
            <a:avLst/>
          </a:prstGeom>
          <a:noFill/>
          <a:ln>
            <a:noFill/>
          </a:ln>
        </p:spPr>
      </p:pic>
      <p:sp>
        <p:nvSpPr>
          <p:cNvPr id="16" name="标题 1"/>
          <p:cNvSpPr txBox="1"/>
          <p:nvPr/>
        </p:nvSpPr>
        <p:spPr>
          <a:xfrm rot="1146720" flipH="1" flipV="0">
            <a:off x="27700" y="2848221"/>
            <a:ext cx="5558517" cy="999476"/>
          </a:xfrm>
          <a:prstGeom prst="arc">
            <a:avLst>
              <a:gd name="adj1" fmla="val 21101797"/>
              <a:gd name="adj2" fmla="val 11286296"/>
            </a:avLst>
          </a:prstGeom>
          <a:no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rot="0" flipH="1" flipV="0">
            <a:off x="1205965" y="5684399"/>
            <a:ext cx="881827" cy="853136"/>
          </a:xfrm>
          <a:prstGeom prst="star4">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rot="0" flipH="0" flipV="0">
            <a:off x="5638709" y="4833688"/>
            <a:ext cx="5292000" cy="479160"/>
          </a:xfrm>
          <a:prstGeom prst="roundRect">
            <a:avLst>
              <a:gd name="adj" fmla="val 50000"/>
            </a:avLst>
          </a:prstGeom>
          <a:solidFill>
            <a:schemeClr val="accent1"/>
          </a:solidFill>
          <a:ln>
            <a:noFill/>
          </a:ln>
        </p:spPr>
        <p:txBody>
          <a:bodyPr vert="horz" wrap="square" lIns="91440" tIns="45720" rIns="91440" bIns="45720" rtlCol="0" anchor="ctr"/>
          <a:lstStyle/>
          <a:p>
            <a:pPr algn="l"/>
            <a:endParaRPr kumimoji="1" lang="zh-CN" altLang="en-US"/>
          </a:p>
        </p:txBody>
      </p:sp>
      <p:sp>
        <p:nvSpPr>
          <p:cNvPr id="19" name="标题 1"/>
          <p:cNvSpPr txBox="1"/>
          <p:nvPr/>
        </p:nvSpPr>
        <p:spPr>
          <a:xfrm rot="0" flipH="0" flipV="0">
            <a:off x="5781704" y="4893268"/>
            <a:ext cx="2739996" cy="360000"/>
          </a:xfrm>
          <a:prstGeom prst="roundRect">
            <a:avLst>
              <a:gd name="adj" fmla="val 50000"/>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R"/>
                <a:ea typeface="OPPOSans R"/>
                <a:cs typeface="OPPOSans R"/>
              </a:rPr>
              <a:t>POWERPOINT DESIGN</a:t>
            </a:r>
            <a:endParaRPr kumimoji="1" lang="zh-CN" altLang="en-US"/>
          </a:p>
        </p:txBody>
      </p:sp>
      <p:cxnSp>
        <p:nvCxnSpPr>
          <p:cNvPr id="20" name="标题 1"/>
          <p:cNvCxnSpPr/>
          <p:nvPr/>
        </p:nvCxnSpPr>
        <p:spPr>
          <a:xfrm rot="0" flipH="0" flipV="0">
            <a:off x="8543925" y="5073268"/>
            <a:ext cx="2185987" cy="0"/>
          </a:xfrm>
          <a:prstGeom prst="straightConnector1">
            <a:avLst/>
          </a:prstGeom>
          <a:noFill/>
          <a:ln w="6350" cap="sq">
            <a:solidFill>
              <a:schemeClr val="bg1">
                <a:alpha val="100000"/>
              </a:schemeClr>
            </a:solidFill>
            <a:miter/>
            <a:tailEnd type="triangle"/>
          </a:ln>
        </p:spPr>
      </p:cxn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3581400" y="5158740"/>
            <a:ext cx="845820" cy="28194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0" flipV="0">
            <a:off x="660401" y="1916832"/>
            <a:ext cx="3705859" cy="3458676"/>
          </a:xfrm>
          <a:prstGeom prst="roundRect">
            <a:avLst>
              <a:gd name="adj" fmla="val 4583"/>
            </a:avLst>
          </a:prstGeom>
          <a:solidFill>
            <a:schemeClr val="bg1"/>
          </a:solidFill>
          <a:ln w="12700" cap="sq">
            <a:noFill/>
            <a:miter/>
          </a:ln>
          <a:effectLst>
            <a:outerShdw dist="38100" blurRad="469900" dir="2700000" sx="100000" sy="100000" kx="0" ky="0" algn="tl" rotWithShape="0">
              <a:srgbClr val="000000">
                <a:alpha val="8000"/>
              </a:srgbClr>
            </a:outerShdw>
          </a:effectLst>
        </p:spPr>
        <p:txBody>
          <a:bodyPr vert="horz" wrap="square" lIns="91440" tIns="45720" rIns="91440" bIns="45720" rtlCol="0" anchor="ctr"/>
          <a:lstStyle/>
          <a:p>
            <a:pPr algn="ctr"/>
            <a:endParaRPr kumimoji="1" lang="zh-CN" altLang="en-US"/>
          </a:p>
        </p:txBody>
      </p:sp>
      <p:sp>
        <p:nvSpPr>
          <p:cNvPr id="5" name="标题 1"/>
          <p:cNvSpPr txBox="1"/>
          <p:nvPr/>
        </p:nvSpPr>
        <p:spPr>
          <a:xfrm rot="0" flipH="0" flipV="0">
            <a:off x="978306" y="2420888"/>
            <a:ext cx="3070049" cy="2516872"/>
          </a:xfrm>
          <a:prstGeom prst="rect">
            <a:avLst/>
          </a:prstGeom>
          <a:noFill/>
          <a:ln>
            <a:noFill/>
          </a:ln>
        </p:spPr>
        <p:txBody>
          <a:bodyPr vert="horz" wrap="square" lIns="0" tIns="0" rIns="0" bIns="0" rtlCol="0" anchor="ctr"/>
          <a:lstStyle/>
          <a:p>
            <a:pPr algn="l"/>
            <a:r>
              <a:rPr kumimoji="1" lang="en-US" altLang="zh-CN" sz="1400">
                <a:ln w="12700">
                  <a:noFill/>
                </a:ln>
                <a:solidFill>
                  <a:srgbClr val="000000">
                    <a:alpha val="100000"/>
                  </a:srgbClr>
                </a:solidFill>
                <a:latin typeface="Source Han Sans"/>
                <a:ea typeface="Source Han Sans"/>
                <a:cs typeface="Source Han Sans"/>
              </a:rPr>
              <a:t>积极心态的重要性：积极心态是成功销售的基础，它能够帮助销售人员在面对挑战时保持乐观，从而更好地影响客户。积极心态的销售人员更有可能实现销售目标，因为他们总是寻找解决问题的方法，而不是沉溺于问题本身。</a:t>
            </a:r>
            <a:endParaRPr kumimoji="1" lang="zh-CN" altLang="en-US"/>
          </a:p>
        </p:txBody>
      </p:sp>
      <p:grpSp>
        <p:nvGrpSpPr>
          <p:cNvPr id="6" name=""/>
          <p:cNvGrpSpPr/>
          <p:nvPr/>
        </p:nvGrpSpPr>
        <p:grpSpPr>
          <a:xfrm>
            <a:off x="4099560" y="3295650"/>
            <a:ext cx="701040" cy="701040"/>
            <a:chOff x="4099560" y="3295650"/>
            <a:chExt cx="701040" cy="701040"/>
          </a:xfrm>
        </p:grpSpPr>
        <p:sp>
          <p:nvSpPr>
            <p:cNvPr id="7" name="标题 1"/>
            <p:cNvSpPr txBox="1"/>
            <p:nvPr/>
          </p:nvSpPr>
          <p:spPr>
            <a:xfrm rot="0" flipH="0" flipV="0">
              <a:off x="4099560" y="3295650"/>
              <a:ext cx="701040" cy="70104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2700000" flipH="0" flipV="0">
              <a:off x="4381428" y="3541258"/>
              <a:ext cx="209825" cy="209825"/>
            </a:xfrm>
            <a:custGeom>
              <a:avLst/>
              <a:gdLst>
                <a:gd name="connsiteX0" fmla="*/ 47625 w 384809"/>
                <a:gd name="connsiteY0" fmla="*/ 0 h 384810"/>
                <a:gd name="connsiteX1" fmla="*/ 95250 w 384809"/>
                <a:gd name="connsiteY1" fmla="*/ 47625 h 384810"/>
                <a:gd name="connsiteX2" fmla="*/ 95250 w 384809"/>
                <a:gd name="connsiteY2" fmla="*/ 289560 h 384810"/>
                <a:gd name="connsiteX3" fmla="*/ 337184 w 384809"/>
                <a:gd name="connsiteY3" fmla="*/ 289560 h 384810"/>
                <a:gd name="connsiteX4" fmla="*/ 384809 w 384809"/>
                <a:gd name="connsiteY4" fmla="*/ 337185 h 384810"/>
                <a:gd name="connsiteX5" fmla="*/ 337184 w 384809"/>
                <a:gd name="connsiteY5" fmla="*/ 384810 h 384810"/>
                <a:gd name="connsiteX6" fmla="*/ 55244 w 384809"/>
                <a:gd name="connsiteY6" fmla="*/ 384810 h 384810"/>
                <a:gd name="connsiteX7" fmla="*/ 21568 w 384809"/>
                <a:gd name="connsiteY7" fmla="*/ 370861 h 384810"/>
                <a:gd name="connsiteX8" fmla="*/ 18499 w 384809"/>
                <a:gd name="connsiteY8" fmla="*/ 366309 h 384810"/>
                <a:gd name="connsiteX9" fmla="*/ 13949 w 384809"/>
                <a:gd name="connsiteY9" fmla="*/ 363241 h 384810"/>
                <a:gd name="connsiteX10" fmla="*/ 0 w 384809"/>
                <a:gd name="connsiteY10" fmla="*/ 329565 h 384810"/>
                <a:gd name="connsiteX11" fmla="*/ 0 w 384809"/>
                <a:gd name="connsiteY11" fmla="*/ 47625 h 384810"/>
                <a:gd name="connsiteX12" fmla="*/ 47625 w 384809"/>
                <a:gd name="connsiteY12" fmla="*/ 0 h 384810"/>
              </a:gdLst>
              <a:rect l="l" t="t" r="r" b="b"/>
              <a:pathLst>
                <a:path w="384809" h="384810">
                  <a:moveTo>
                    <a:pt x="47625" y="0"/>
                  </a:moveTo>
                  <a:cubicBezTo>
                    <a:pt x="73928" y="0"/>
                    <a:pt x="95250" y="21322"/>
                    <a:pt x="95250" y="47625"/>
                  </a:cubicBezTo>
                  <a:lnTo>
                    <a:pt x="95250" y="289560"/>
                  </a:lnTo>
                  <a:lnTo>
                    <a:pt x="337184" y="289560"/>
                  </a:lnTo>
                  <a:cubicBezTo>
                    <a:pt x="363487" y="289560"/>
                    <a:pt x="384809" y="310882"/>
                    <a:pt x="384809" y="337185"/>
                  </a:cubicBezTo>
                  <a:cubicBezTo>
                    <a:pt x="384809" y="363488"/>
                    <a:pt x="363487" y="384810"/>
                    <a:pt x="337184" y="384810"/>
                  </a:cubicBezTo>
                  <a:lnTo>
                    <a:pt x="55244" y="384810"/>
                  </a:lnTo>
                  <a:cubicBezTo>
                    <a:pt x="42093" y="384810"/>
                    <a:pt x="30186" y="379480"/>
                    <a:pt x="21568" y="370861"/>
                  </a:cubicBezTo>
                  <a:lnTo>
                    <a:pt x="18499" y="366309"/>
                  </a:lnTo>
                  <a:lnTo>
                    <a:pt x="13949" y="363241"/>
                  </a:lnTo>
                  <a:cubicBezTo>
                    <a:pt x="5330" y="354623"/>
                    <a:pt x="0" y="342717"/>
                    <a:pt x="0" y="329565"/>
                  </a:cubicBezTo>
                  <a:lnTo>
                    <a:pt x="0" y="47625"/>
                  </a:lnTo>
                  <a:cubicBezTo>
                    <a:pt x="0" y="21322"/>
                    <a:pt x="21322" y="0"/>
                    <a:pt x="47625" y="0"/>
                  </a:cubicBezTo>
                  <a:close/>
                </a:path>
              </a:pathLst>
            </a:custGeom>
            <a:solidFill>
              <a:schemeClr val="bg1"/>
            </a:solidFill>
            <a:ln w="12700" cap="sq">
              <a:noFill/>
              <a:miter/>
            </a:ln>
          </p:spPr>
          <p:txBody>
            <a:bodyPr vert="horz" wrap="square" lIns="91440" tIns="45720" rIns="91440" bIns="45720" rtlCol="0" anchor="ctr"/>
            <a:lstStyle/>
            <a:p>
              <a:pPr algn="ctr"/>
              <a:endParaRPr kumimoji="1" lang="zh-CN" altLang="en-US"/>
            </a:p>
          </p:txBody>
        </p:sp>
      </p:grpSp>
      <p:sp>
        <p:nvSpPr>
          <p:cNvPr id="9" name="标题 1"/>
          <p:cNvSpPr txBox="1"/>
          <p:nvPr/>
        </p:nvSpPr>
        <p:spPr>
          <a:xfrm rot="0" flipH="0" flipV="0">
            <a:off x="978306" y="2247900"/>
            <a:ext cx="468923" cy="7620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0" name="标题 1"/>
          <p:cNvSpPr txBox="1"/>
          <p:nvPr/>
        </p:nvSpPr>
        <p:spPr>
          <a:xfrm rot="0" flipH="0" flipV="0">
            <a:off x="5123384" y="4008388"/>
            <a:ext cx="3070049" cy="1592312"/>
          </a:xfrm>
          <a:prstGeom prst="rect">
            <a:avLst/>
          </a:prstGeom>
          <a:noFill/>
          <a:ln>
            <a:noFill/>
          </a:ln>
        </p:spPr>
        <p:txBody>
          <a:bodyPr vert="horz" wrap="square" lIns="0" tIns="0" rIns="0" bIns="0" rtlCol="0" anchor="t"/>
          <a:lstStyle/>
          <a:p>
            <a:pPr algn="l"/>
            <a:r>
              <a:rPr kumimoji="1" lang="en-US" altLang="zh-CN" sz="1187">
                <a:ln w="12700">
                  <a:noFill/>
                </a:ln>
                <a:solidFill>
                  <a:srgbClr val="000000">
                    <a:alpha val="100000"/>
                  </a:srgbClr>
                </a:solidFill>
                <a:latin typeface="Source Han Sans"/>
                <a:ea typeface="Source Han Sans"/>
                <a:cs typeface="Source Han Sans"/>
              </a:rPr>
              <a:t>培养积极心态的方法：通过定期的自我反思、设定可实现的目标、庆祝每一个小成就来培养积极心态。同时，通过阅读励志书籍、参加培训研讨会和与积极向上的同事交流也是提升自我激励的有效途径。</a:t>
            </a:r>
            <a:endParaRPr kumimoji="1" lang="zh-CN" altLang="en-US"/>
          </a:p>
        </p:txBody>
      </p:sp>
      <p:sp>
        <p:nvSpPr>
          <p:cNvPr id="11" name="标题 1"/>
          <p:cNvSpPr txBox="1"/>
          <p:nvPr/>
        </p:nvSpPr>
        <p:spPr>
          <a:xfrm rot="0" flipH="0" flipV="0">
            <a:off x="8438286" y="4008388"/>
            <a:ext cx="3070049" cy="1592312"/>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积极心态的实际应用：在日常销售活动中，积极心态可以帮助销售人员更好地处理客户的拒绝，将其视为成长的机会，而不是失败的标志。</a:t>
            </a:r>
            <a:endParaRPr kumimoji="1" lang="zh-CN" altLang="en-US"/>
          </a:p>
        </p:txBody>
      </p:sp>
      <p:sp>
        <p:nvSpPr>
          <p:cNvPr id="12" name="标题 1"/>
          <p:cNvSpPr txBox="1"/>
          <p:nvPr/>
        </p:nvSpPr>
        <p:spPr>
          <a:xfrm rot="0" flipH="0" flipV="0">
            <a:off x="5123384" y="3771900"/>
            <a:ext cx="468923" cy="76200"/>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8438286" y="3771900"/>
            <a:ext cx="468923" cy="76200"/>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pic>
        <p:nvPicPr>
          <p:cNvPr id="14" name=""/>
          <p:cNvPicPr>
            <a:picLocks noChangeAspect="1"/>
          </p:cNvPicPr>
          <p:nvPr/>
        </p:nvPicPr>
        <p:blipFill>
          <a:blip r:embed="rId2">
            <a:alphaModFix amt="100000"/>
          </a:blip>
          <a:srcRect l="0" t="3498" r="0" b="3498"/>
          <a:stretch>
            <a:fillRect/>
          </a:stretch>
        </p:blipFill>
        <p:spPr>
          <a:xfrm rot="0" flipH="0" flipV="0">
            <a:off x="5112820" y="1916832"/>
            <a:ext cx="3091179" cy="1611228"/>
          </a:xfrm>
          <a:custGeom>
            <a:avLst/>
            <a:gdLst/>
            <a:rect l="l" t="t" r="r" b="b"/>
            <a:pathLst>
              <a:path w="3091179" h="1611228">
                <a:moveTo>
                  <a:pt x="73843" y="0"/>
                </a:moveTo>
                <a:lnTo>
                  <a:pt x="3017336" y="0"/>
                </a:lnTo>
                <a:cubicBezTo>
                  <a:pt x="3058118" y="0"/>
                  <a:pt x="3091179" y="33061"/>
                  <a:pt x="3091179" y="73843"/>
                </a:cubicBezTo>
                <a:lnTo>
                  <a:pt x="3091179" y="1537385"/>
                </a:lnTo>
                <a:cubicBezTo>
                  <a:pt x="3091179" y="1578167"/>
                  <a:pt x="3058118" y="1611228"/>
                  <a:pt x="3017336" y="1611228"/>
                </a:cubicBezTo>
                <a:lnTo>
                  <a:pt x="73843" y="1611228"/>
                </a:lnTo>
                <a:cubicBezTo>
                  <a:pt x="33061" y="1611228"/>
                  <a:pt x="0" y="1578167"/>
                  <a:pt x="0" y="1537385"/>
                </a:cubicBezTo>
                <a:lnTo>
                  <a:pt x="0" y="73843"/>
                </a:lnTo>
                <a:cubicBezTo>
                  <a:pt x="0" y="33061"/>
                  <a:pt x="33061" y="0"/>
                  <a:pt x="73843" y="0"/>
                </a:cubicBezTo>
                <a:close/>
              </a:path>
            </a:pathLst>
          </a:custGeom>
          <a:noFill/>
          <a:ln>
            <a:noFill/>
          </a:ln>
        </p:spPr>
      </p:pic>
      <p:pic>
        <p:nvPicPr>
          <p:cNvPr id="15" name=""/>
          <p:cNvPicPr>
            <a:picLocks noChangeAspect="1"/>
          </p:cNvPicPr>
          <p:nvPr/>
        </p:nvPicPr>
        <p:blipFill>
          <a:blip r:embed="rId3">
            <a:alphaModFix amt="100000"/>
          </a:blip>
          <a:srcRect l="540" t="0" r="540" b="0"/>
          <a:stretch>
            <a:fillRect/>
          </a:stretch>
        </p:blipFill>
        <p:spPr>
          <a:xfrm rot="0" flipH="0" flipV="0">
            <a:off x="8427721" y="1916832"/>
            <a:ext cx="3091179" cy="1611228"/>
          </a:xfrm>
          <a:custGeom>
            <a:avLst/>
            <a:gdLst/>
            <a:rect l="l" t="t" r="r" b="b"/>
            <a:pathLst>
              <a:path w="3091179" h="1611228">
                <a:moveTo>
                  <a:pt x="73843" y="0"/>
                </a:moveTo>
                <a:lnTo>
                  <a:pt x="3017336" y="0"/>
                </a:lnTo>
                <a:cubicBezTo>
                  <a:pt x="3058118" y="0"/>
                  <a:pt x="3091179" y="33061"/>
                  <a:pt x="3091179" y="73843"/>
                </a:cubicBezTo>
                <a:lnTo>
                  <a:pt x="3091179" y="1537385"/>
                </a:lnTo>
                <a:cubicBezTo>
                  <a:pt x="3091179" y="1578167"/>
                  <a:pt x="3058118" y="1611228"/>
                  <a:pt x="3017336" y="1611228"/>
                </a:cubicBezTo>
                <a:lnTo>
                  <a:pt x="73843" y="1611228"/>
                </a:lnTo>
                <a:cubicBezTo>
                  <a:pt x="33061" y="1611228"/>
                  <a:pt x="0" y="1578167"/>
                  <a:pt x="0" y="1537385"/>
                </a:cubicBezTo>
                <a:lnTo>
                  <a:pt x="0" y="73843"/>
                </a:lnTo>
                <a:cubicBezTo>
                  <a:pt x="0" y="33061"/>
                  <a:pt x="33061" y="0"/>
                  <a:pt x="73843" y="0"/>
                </a:cubicBezTo>
                <a:close/>
              </a:path>
            </a:pathLst>
          </a:custGeom>
          <a:noFill/>
          <a:ln>
            <a:noFill/>
          </a:ln>
        </p:spPr>
      </p:pic>
      <p:sp>
        <p:nvSpPr>
          <p:cNvPr id="16"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建立积极的销售心态</a:t>
            </a:r>
            <a:endParaRPr kumimoji="1" lang="zh-CN" altLang="en-US"/>
          </a:p>
        </p:txBody>
      </p:sp>
      <p:grpSp>
        <p:nvGrpSpPr>
          <p:cNvPr id="17" name=""/>
          <p:cNvGrpSpPr/>
          <p:nvPr/>
        </p:nvGrpSpPr>
        <p:grpSpPr>
          <a:xfrm>
            <a:off x="176306" y="376135"/>
            <a:ext cx="484094" cy="470981"/>
            <a:chOff x="176306" y="376135"/>
            <a:chExt cx="484094" cy="470981"/>
          </a:xfrm>
        </p:grpSpPr>
        <p:sp>
          <p:nvSpPr>
            <p:cNvPr id="18"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6484007" y="1593383"/>
            <a:ext cx="4860000" cy="1192565"/>
          </a:xfrm>
          <a:prstGeom prst="rect">
            <a:avLst/>
          </a:prstGeom>
          <a:noFill/>
          <a:ln>
            <a:noFill/>
          </a:ln>
        </p:spPr>
        <p:txBody>
          <a:bodyPr vert="horz" wrap="square" lIns="0" tIns="0" rIns="0" bIns="0" rtlCol="0" anchor="t"/>
          <a:lstStyle/>
          <a:p>
            <a:pPr algn="l"/>
            <a:r>
              <a:rPr kumimoji="1" lang="en-US" altLang="zh-CN" sz="1400">
                <a:ln w="12700">
                  <a:noFill/>
                </a:ln>
                <a:solidFill>
                  <a:srgbClr val="262626">
                    <a:alpha val="100000"/>
                  </a:srgbClr>
                </a:solidFill>
                <a:latin typeface="Source Han Sans"/>
                <a:ea typeface="Source Han Sans"/>
                <a:cs typeface="Source Han Sans"/>
              </a:rPr>
              <a:t>自信的重要性：自信是销售人员成功的关键因素之一，它能够让销售人员在与客户交流时更加自如，从而提高说服力。</a:t>
            </a:r>
            <a:endParaRPr kumimoji="1" lang="zh-CN" altLang="en-US"/>
          </a:p>
        </p:txBody>
      </p:sp>
      <p:sp>
        <p:nvSpPr>
          <p:cNvPr id="4" name="标题 1"/>
          <p:cNvSpPr txBox="1"/>
          <p:nvPr/>
        </p:nvSpPr>
        <p:spPr>
          <a:xfrm rot="0" flipH="0" flipV="0">
            <a:off x="6484007" y="3035917"/>
            <a:ext cx="4860000" cy="1192565"/>
          </a:xfrm>
          <a:prstGeom prst="rect">
            <a:avLst/>
          </a:prstGeom>
          <a:noFill/>
          <a:ln>
            <a:noFill/>
          </a:ln>
        </p:spPr>
        <p:txBody>
          <a:bodyPr vert="horz" wrap="square" lIns="0" tIns="0" rIns="0" bIns="0" rtlCol="0" anchor="t"/>
          <a:lstStyle/>
          <a:p>
            <a:pPr algn="l"/>
            <a:r>
              <a:rPr kumimoji="1" lang="en-US" altLang="zh-CN" sz="1400">
                <a:ln w="12700">
                  <a:noFill/>
                </a:ln>
                <a:solidFill>
                  <a:srgbClr val="262626">
                    <a:alpha val="100000"/>
                  </a:srgbClr>
                </a:solidFill>
                <a:latin typeface="Source Han Sans"/>
                <a:ea typeface="Source Han Sans"/>
                <a:cs typeface="Source Han Sans"/>
              </a:rPr>
              <a:t>增强自信的策略：通过模拟销售场景、接受专业培训和反复练习来增强自信。同时，了解自己的产品和市场，以及准备好应对各种客户问题的策略，也是提升自信的重要手段。</a:t>
            </a:r>
            <a:endParaRPr kumimoji="1" lang="zh-CN" altLang="en-US"/>
          </a:p>
        </p:txBody>
      </p:sp>
      <p:sp>
        <p:nvSpPr>
          <p:cNvPr id="5" name="标题 1"/>
          <p:cNvSpPr txBox="1"/>
          <p:nvPr/>
        </p:nvSpPr>
        <p:spPr>
          <a:xfrm rot="0" flipH="0" flipV="0">
            <a:off x="6484007" y="4478451"/>
            <a:ext cx="4860000" cy="1192565"/>
          </a:xfrm>
          <a:prstGeom prst="rect">
            <a:avLst/>
          </a:prstGeom>
          <a:noFill/>
          <a:ln>
            <a:noFill/>
          </a:ln>
        </p:spPr>
        <p:txBody>
          <a:bodyPr vert="horz" wrap="square" lIns="0" tIns="0" rIns="0" bIns="0" rtlCol="0" anchor="t"/>
          <a:lstStyle/>
          <a:p>
            <a:pPr algn="l"/>
            <a:r>
              <a:rPr kumimoji="1" lang="en-US" altLang="zh-CN" sz="1400">
                <a:ln w="12700">
                  <a:noFill/>
                </a:ln>
                <a:solidFill>
                  <a:srgbClr val="262626">
                    <a:alpha val="100000"/>
                  </a:srgbClr>
                </a:solidFill>
                <a:latin typeface="Source Han Sans"/>
                <a:ea typeface="Source Han Sans"/>
                <a:cs typeface="Source Han Sans"/>
              </a:rPr>
              <a:t>自信在销售中的应用：自信的销售人员能够更有效地展示产品的优势，更有说服力地解答客户的疑问，从而提高成交率。</a:t>
            </a:r>
            <a:endParaRPr kumimoji="1" lang="zh-CN" altLang="en-US"/>
          </a:p>
        </p:txBody>
      </p:sp>
      <p:pic>
        <p:nvPicPr>
          <p:cNvPr id="6" name=""/>
          <p:cNvPicPr>
            <a:picLocks noChangeAspect="1"/>
          </p:cNvPicPr>
          <p:nvPr/>
        </p:nvPicPr>
        <p:blipFill>
          <a:blip r:embed="rId2">
            <a:alphaModFix amt="100000"/>
          </a:blip>
          <a:srcRect l="10815" t="176" r="51620" b="43370"/>
          <a:stretch>
            <a:fillRect/>
          </a:stretch>
        </p:blipFill>
        <p:spPr>
          <a:xfrm rot="0" flipH="0" flipV="0">
            <a:off x="835293" y="1316395"/>
            <a:ext cx="2686804" cy="2686804"/>
          </a:xfrm>
          <a:custGeom>
            <a:avLst/>
            <a:gdLst/>
            <a:rect l="l" t="t" r="r" b="b"/>
            <a:pathLst>
              <a:path w="2686804" h="2686804">
                <a:moveTo>
                  <a:pt x="1343402" y="0"/>
                </a:moveTo>
                <a:cubicBezTo>
                  <a:pt x="2085342" y="0"/>
                  <a:pt x="2686804" y="601462"/>
                  <a:pt x="2686804" y="1343402"/>
                </a:cubicBezTo>
                <a:lnTo>
                  <a:pt x="2686804" y="2686804"/>
                </a:lnTo>
                <a:lnTo>
                  <a:pt x="1343402" y="2686804"/>
                </a:lnTo>
                <a:cubicBezTo>
                  <a:pt x="601462" y="2686804"/>
                  <a:pt x="0" y="2085342"/>
                  <a:pt x="0" y="1343402"/>
                </a:cubicBezTo>
                <a:cubicBezTo>
                  <a:pt x="0" y="601462"/>
                  <a:pt x="601462" y="0"/>
                  <a:pt x="1343402" y="0"/>
                </a:cubicBezTo>
                <a:close/>
              </a:path>
            </a:pathLst>
          </a:custGeom>
          <a:noFill/>
          <a:ln>
            <a:noFill/>
          </a:ln>
        </p:spPr>
      </p:pic>
      <p:pic>
        <p:nvPicPr>
          <p:cNvPr id="7" name=""/>
          <p:cNvPicPr>
            <a:picLocks noChangeAspect="1"/>
          </p:cNvPicPr>
          <p:nvPr/>
        </p:nvPicPr>
        <p:blipFill>
          <a:blip r:embed="rId3">
            <a:alphaModFix amt="100000"/>
          </a:blip>
          <a:srcRect l="50150" t="24787" r="28662" b="43370"/>
          <a:stretch>
            <a:fillRect/>
          </a:stretch>
        </p:blipFill>
        <p:spPr>
          <a:xfrm rot="0" flipH="0" flipV="0">
            <a:off x="3566463" y="2487701"/>
            <a:ext cx="1515498" cy="1515498"/>
          </a:xfrm>
          <a:custGeom>
            <a:avLst/>
            <a:gdLst/>
            <a:rect l="l" t="t" r="r" b="b"/>
            <a:pathLst>
              <a:path w="1515498" h="1515498">
                <a:moveTo>
                  <a:pt x="757749" y="0"/>
                </a:moveTo>
                <a:cubicBezTo>
                  <a:pt x="1176243" y="0"/>
                  <a:pt x="1515498" y="339255"/>
                  <a:pt x="1515498" y="757749"/>
                </a:cubicBezTo>
                <a:lnTo>
                  <a:pt x="1515497" y="757749"/>
                </a:lnTo>
                <a:cubicBezTo>
                  <a:pt x="1515497" y="1176243"/>
                  <a:pt x="1176242" y="1515498"/>
                  <a:pt x="757748" y="1515498"/>
                </a:cubicBezTo>
                <a:lnTo>
                  <a:pt x="0" y="1515498"/>
                </a:lnTo>
                <a:lnTo>
                  <a:pt x="0" y="757749"/>
                </a:lnTo>
                <a:cubicBezTo>
                  <a:pt x="0" y="339255"/>
                  <a:pt x="339255" y="0"/>
                  <a:pt x="757749" y="0"/>
                </a:cubicBezTo>
                <a:close/>
              </a:path>
            </a:pathLst>
          </a:custGeom>
          <a:noFill/>
          <a:ln>
            <a:noFill/>
          </a:ln>
        </p:spPr>
      </p:pic>
      <p:pic>
        <p:nvPicPr>
          <p:cNvPr id="8" name=""/>
          <p:cNvPicPr>
            <a:picLocks noChangeAspect="1"/>
          </p:cNvPicPr>
          <p:nvPr/>
        </p:nvPicPr>
        <p:blipFill>
          <a:blip r:embed="rId4">
            <a:alphaModFix amt="100000"/>
          </a:blip>
          <a:srcRect l="26911" t="59656" r="51620" b="8080"/>
          <a:stretch>
            <a:fillRect/>
          </a:stretch>
        </p:blipFill>
        <p:spPr>
          <a:xfrm rot="0" flipH="0" flipV="0">
            <a:off x="1986545" y="4063071"/>
            <a:ext cx="1535552" cy="1535552"/>
          </a:xfrm>
          <a:custGeom>
            <a:avLst/>
            <a:gdLst/>
            <a:rect l="l" t="t" r="r" b="b"/>
            <a:pathLst>
              <a:path w="1535552" h="1535552">
                <a:moveTo>
                  <a:pt x="767777" y="0"/>
                </a:moveTo>
                <a:lnTo>
                  <a:pt x="1535552" y="0"/>
                </a:lnTo>
                <a:lnTo>
                  <a:pt x="1535552" y="767776"/>
                </a:lnTo>
                <a:cubicBezTo>
                  <a:pt x="1535552" y="1191807"/>
                  <a:pt x="1191807" y="1535552"/>
                  <a:pt x="767776" y="1535552"/>
                </a:cubicBezTo>
                <a:cubicBezTo>
                  <a:pt x="343745" y="1535552"/>
                  <a:pt x="0" y="1191807"/>
                  <a:pt x="0" y="767776"/>
                </a:cubicBezTo>
                <a:lnTo>
                  <a:pt x="1" y="767776"/>
                </a:lnTo>
                <a:cubicBezTo>
                  <a:pt x="1" y="343745"/>
                  <a:pt x="343746" y="0"/>
                  <a:pt x="767777" y="0"/>
                </a:cubicBezTo>
                <a:close/>
              </a:path>
            </a:pathLst>
          </a:custGeom>
          <a:noFill/>
          <a:ln>
            <a:noFill/>
          </a:ln>
        </p:spPr>
      </p:pic>
      <p:pic>
        <p:nvPicPr>
          <p:cNvPr id="9" name=""/>
          <p:cNvPicPr>
            <a:picLocks noChangeAspect="1"/>
          </p:cNvPicPr>
          <p:nvPr/>
        </p:nvPicPr>
        <p:blipFill>
          <a:blip r:embed="rId5">
            <a:alphaModFix amt="100000"/>
          </a:blip>
          <a:srcRect l="50150" t="59656" r="23239" b="352"/>
          <a:stretch>
            <a:fillRect/>
          </a:stretch>
        </p:blipFill>
        <p:spPr>
          <a:xfrm rot="0" flipH="0" flipV="0">
            <a:off x="3547038" y="4044651"/>
            <a:ext cx="1903354" cy="1903354"/>
          </a:xfrm>
          <a:custGeom>
            <a:avLst/>
            <a:gdLst/>
            <a:rect l="l" t="t" r="r" b="b"/>
            <a:pathLst>
              <a:path w="1903354" h="1903354">
                <a:moveTo>
                  <a:pt x="0" y="0"/>
                </a:moveTo>
                <a:lnTo>
                  <a:pt x="951676" y="0"/>
                </a:lnTo>
                <a:cubicBezTo>
                  <a:pt x="1477272" y="0"/>
                  <a:pt x="1903353" y="426081"/>
                  <a:pt x="1903353" y="951677"/>
                </a:cubicBezTo>
                <a:lnTo>
                  <a:pt x="1903354" y="951677"/>
                </a:lnTo>
                <a:cubicBezTo>
                  <a:pt x="1903354" y="1477273"/>
                  <a:pt x="1477273" y="1903354"/>
                  <a:pt x="951677" y="1903354"/>
                </a:cubicBezTo>
                <a:cubicBezTo>
                  <a:pt x="426081" y="1903354"/>
                  <a:pt x="0" y="1477273"/>
                  <a:pt x="0" y="951677"/>
                </a:cubicBezTo>
                <a:lnTo>
                  <a:pt x="0" y="0"/>
                </a:lnTo>
                <a:close/>
              </a:path>
            </a:pathLst>
          </a:custGeom>
          <a:noFill/>
          <a:ln>
            <a:noFill/>
          </a:ln>
        </p:spPr>
      </p:pic>
      <p:sp>
        <p:nvSpPr>
          <p:cNvPr id="10" name="标题 1"/>
          <p:cNvSpPr txBox="1"/>
          <p:nvPr/>
        </p:nvSpPr>
        <p:spPr>
          <a:xfrm rot="0" flipH="0" flipV="0">
            <a:off x="5762684" y="3035918"/>
            <a:ext cx="576000" cy="576000"/>
          </a:xfrm>
          <a:prstGeom prst="ellipse">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1" name="标题 1"/>
          <p:cNvSpPr txBox="1"/>
          <p:nvPr/>
        </p:nvSpPr>
        <p:spPr>
          <a:xfrm rot="0" flipH="0" flipV="0">
            <a:off x="5762684" y="4478451"/>
            <a:ext cx="576000" cy="5760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rot="0" flipH="0" flipV="0">
            <a:off x="5762684" y="1593383"/>
            <a:ext cx="576000" cy="5760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5834685" y="1737383"/>
            <a:ext cx="431800" cy="254000"/>
          </a:xfrm>
          <a:prstGeom prst="rect">
            <a:avLst/>
          </a:prstGeom>
          <a:noFill/>
          <a:ln>
            <a:noFill/>
          </a:ln>
        </p:spPr>
        <p:txBody>
          <a:bodyPr vert="horz" wrap="square" lIns="0" tIns="0" rIns="0" bIns="0" rtlCol="0" anchor="t">
            <a:spAutoFit/>
          </a:bodyPr>
          <a:lstStyle/>
          <a:p>
            <a:pPr algn="ctr"/>
            <a:r>
              <a:rPr kumimoji="1" lang="en-US" altLang="zh-CN" sz="2000">
                <a:ln w="12700">
                  <a:noFill/>
                </a:ln>
                <a:solidFill>
                  <a:srgbClr val="FFFFFF">
                    <a:alpha val="100000"/>
                  </a:srgbClr>
                </a:solidFill>
                <a:latin typeface="OPPOSans B"/>
                <a:ea typeface="OPPOSans B"/>
                <a:cs typeface="OPPOSans B"/>
              </a:rPr>
              <a:t>01 </a:t>
            </a:r>
            <a:endParaRPr kumimoji="1" lang="zh-CN" altLang="en-US"/>
          </a:p>
        </p:txBody>
      </p:sp>
      <p:sp>
        <p:nvSpPr>
          <p:cNvPr id="14" name="标题 1"/>
          <p:cNvSpPr txBox="1"/>
          <p:nvPr/>
        </p:nvSpPr>
        <p:spPr>
          <a:xfrm rot="0" flipH="0" flipV="0">
            <a:off x="5834685" y="3179918"/>
            <a:ext cx="431800" cy="254000"/>
          </a:xfrm>
          <a:prstGeom prst="rect">
            <a:avLst/>
          </a:prstGeom>
          <a:noFill/>
          <a:ln>
            <a:noFill/>
          </a:ln>
        </p:spPr>
        <p:txBody>
          <a:bodyPr vert="horz" wrap="square" lIns="0" tIns="0" rIns="0" bIns="0" rtlCol="0" anchor="t">
            <a:spAutoFit/>
          </a:bodyPr>
          <a:lstStyle/>
          <a:p>
            <a:pPr algn="ctr"/>
            <a:r>
              <a:rPr kumimoji="1" lang="en-US" altLang="zh-CN" sz="2000">
                <a:ln w="12700">
                  <a:noFill/>
                </a:ln>
                <a:solidFill>
                  <a:srgbClr val="FFFFFF">
                    <a:alpha val="100000"/>
                  </a:srgbClr>
                </a:solidFill>
                <a:latin typeface="OPPOSans B"/>
                <a:ea typeface="OPPOSans B"/>
                <a:cs typeface="OPPOSans B"/>
              </a:rPr>
              <a:t>02 </a:t>
            </a:r>
            <a:endParaRPr kumimoji="1" lang="zh-CN" altLang="en-US"/>
          </a:p>
        </p:txBody>
      </p:sp>
      <p:sp>
        <p:nvSpPr>
          <p:cNvPr id="15" name="标题 1"/>
          <p:cNvSpPr txBox="1"/>
          <p:nvPr/>
        </p:nvSpPr>
        <p:spPr>
          <a:xfrm rot="0" flipH="0" flipV="0">
            <a:off x="5834685" y="4622451"/>
            <a:ext cx="431800" cy="254000"/>
          </a:xfrm>
          <a:prstGeom prst="rect">
            <a:avLst/>
          </a:prstGeom>
          <a:noFill/>
          <a:ln>
            <a:noFill/>
          </a:ln>
        </p:spPr>
        <p:txBody>
          <a:bodyPr vert="horz" wrap="square" lIns="0" tIns="0" rIns="0" bIns="0" rtlCol="0" anchor="t">
            <a:spAutoFit/>
          </a:bodyPr>
          <a:lstStyle/>
          <a:p>
            <a:pPr algn="ctr"/>
            <a:r>
              <a:rPr kumimoji="1" lang="en-US" altLang="zh-CN" sz="2000">
                <a:ln w="12700">
                  <a:noFill/>
                </a:ln>
                <a:solidFill>
                  <a:srgbClr val="FFFFFF">
                    <a:alpha val="100000"/>
                  </a:srgbClr>
                </a:solidFill>
                <a:latin typeface="OPPOSans B"/>
                <a:ea typeface="OPPOSans B"/>
                <a:cs typeface="OPPOSans B"/>
              </a:rPr>
              <a:t>03 </a:t>
            </a:r>
            <a:endParaRPr kumimoji="1" lang="zh-CN" altLang="en-US"/>
          </a:p>
        </p:txBody>
      </p:sp>
      <p:sp>
        <p:nvSpPr>
          <p:cNvPr id="16"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提升自信与说服力</a:t>
            </a:r>
            <a:endParaRPr kumimoji="1" lang="zh-CN" altLang="en-US"/>
          </a:p>
        </p:txBody>
      </p:sp>
      <p:grpSp>
        <p:nvGrpSpPr>
          <p:cNvPr id="17" name=""/>
          <p:cNvGrpSpPr/>
          <p:nvPr/>
        </p:nvGrpSpPr>
        <p:grpSpPr>
          <a:xfrm>
            <a:off x="176306" y="376135"/>
            <a:ext cx="484094" cy="470981"/>
            <a:chOff x="176306" y="376135"/>
            <a:chExt cx="484094" cy="470981"/>
          </a:xfrm>
        </p:grpSpPr>
        <p:sp>
          <p:nvSpPr>
            <p:cNvPr id="18"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16200000" flipH="0" flipV="1">
            <a:off x="1878570" y="203446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16200000" flipH="0" flipV="1">
            <a:off x="5495650" y="203446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16200000" flipH="0" flipV="1">
            <a:off x="9112731" y="203446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cxnSp>
        <p:nvCxnSpPr>
          <p:cNvPr id="6" name="标题 1"/>
          <p:cNvCxnSpPr/>
          <p:nvPr/>
        </p:nvCxnSpPr>
        <p:spPr>
          <a:xfrm rot="0" flipH="0" flipV="0">
            <a:off x="588000" y="2628471"/>
            <a:ext cx="11016000" cy="0"/>
          </a:xfrm>
          <a:prstGeom prst="line">
            <a:avLst/>
          </a:prstGeom>
          <a:noFill/>
          <a:ln w="12700" cap="sq">
            <a:solidFill>
              <a:schemeClr val="accent1"/>
            </a:solidFill>
            <a:miter/>
            <a:tailEnd type="none"/>
          </a:ln>
        </p:spPr>
      </p:cxnSp>
      <p:sp>
        <p:nvSpPr>
          <p:cNvPr id="7" name="标题 1"/>
          <p:cNvSpPr txBox="1"/>
          <p:nvPr/>
        </p:nvSpPr>
        <p:spPr>
          <a:xfrm rot="5400000" flipH="0" flipV="0">
            <a:off x="1724747" y="1882154"/>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2112570" y="2100118"/>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rgbClr val="FFFFFF">
                    <a:alpha val="100000"/>
                  </a:srgbClr>
                </a:solidFill>
                <a:latin typeface="OPPOSans H"/>
                <a:ea typeface="OPPOSans H"/>
                <a:cs typeface="OPPOSans H"/>
              </a:rPr>
              <a:t>01</a:t>
            </a:r>
            <a:endParaRPr kumimoji="1" lang="zh-CN" altLang="en-US"/>
          </a:p>
        </p:txBody>
      </p:sp>
      <p:sp>
        <p:nvSpPr>
          <p:cNvPr id="9" name="标题 1"/>
          <p:cNvSpPr txBox="1"/>
          <p:nvPr/>
        </p:nvSpPr>
        <p:spPr>
          <a:xfrm rot="0" flipH="0" flipV="0">
            <a:off x="1104570" y="2900345"/>
            <a:ext cx="2736000" cy="2520000"/>
          </a:xfrm>
          <a:prstGeom prst="rect">
            <a:avLst/>
          </a:prstGeom>
          <a:noFill/>
          <a:ln>
            <a:noFill/>
          </a:ln>
        </p:spPr>
        <p:txBody>
          <a:bodyPr vert="horz" wrap="square" lIns="0" tIns="0" rIns="0" bIns="0" rtlCol="0" anchor="t"/>
          <a:lstStyle/>
          <a:p>
            <a:pPr algn="ctr"/>
            <a:r>
              <a:rPr kumimoji="1" lang="en-US" altLang="zh-CN" sz="1400">
                <a:ln w="12700">
                  <a:noFill/>
                </a:ln>
                <a:solidFill>
                  <a:srgbClr val="262626">
                    <a:alpha val="100000"/>
                  </a:srgbClr>
                </a:solidFill>
                <a:latin typeface="Source Han Sans"/>
                <a:ea typeface="Source Han Sans"/>
                <a:cs typeface="Source Han Sans"/>
              </a:rPr>
              <a:t>压力管理的必要性：销售工作往往伴随着高压力，有效的压力管理能够帮助销售人员保持清晰的思维和良好的情绪状态。</a:t>
            </a:r>
            <a:endParaRPr kumimoji="1" lang="zh-CN" altLang="en-US"/>
          </a:p>
        </p:txBody>
      </p:sp>
      <p:sp>
        <p:nvSpPr>
          <p:cNvPr id="10" name="标题 1"/>
          <p:cNvSpPr txBox="1"/>
          <p:nvPr/>
        </p:nvSpPr>
        <p:spPr>
          <a:xfrm rot="5400000" flipH="0" flipV="0">
            <a:off x="5341827" y="1882154"/>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1" name="标题 1"/>
          <p:cNvSpPr txBox="1"/>
          <p:nvPr/>
        </p:nvSpPr>
        <p:spPr>
          <a:xfrm rot="0" flipH="0" flipV="0">
            <a:off x="5729650" y="2100118"/>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rgbClr val="FFFFFF">
                    <a:alpha val="100000"/>
                  </a:srgbClr>
                </a:solidFill>
                <a:latin typeface="OPPOSans H"/>
                <a:ea typeface="OPPOSans H"/>
                <a:cs typeface="OPPOSans H"/>
              </a:rPr>
              <a:t>02</a:t>
            </a:r>
            <a:endParaRPr kumimoji="1" lang="zh-CN" altLang="en-US"/>
          </a:p>
        </p:txBody>
      </p:sp>
      <p:sp>
        <p:nvSpPr>
          <p:cNvPr id="12" name="标题 1"/>
          <p:cNvSpPr txBox="1"/>
          <p:nvPr/>
        </p:nvSpPr>
        <p:spPr>
          <a:xfrm rot="0" flipH="0" flipV="0">
            <a:off x="4721650" y="2900345"/>
            <a:ext cx="2736000" cy="2520000"/>
          </a:xfrm>
          <a:prstGeom prst="rect">
            <a:avLst/>
          </a:prstGeom>
          <a:noFill/>
          <a:ln>
            <a:noFill/>
          </a:ln>
        </p:spPr>
        <p:txBody>
          <a:bodyPr vert="horz" wrap="square" lIns="0" tIns="0" rIns="0" bIns="0" rtlCol="0" anchor="t"/>
          <a:lstStyle/>
          <a:p>
            <a:pPr algn="ctr"/>
            <a:r>
              <a:rPr kumimoji="1" lang="en-US" altLang="zh-CN" sz="1400">
                <a:ln w="12700">
                  <a:noFill/>
                </a:ln>
                <a:solidFill>
                  <a:srgbClr val="262626">
                    <a:alpha val="100000"/>
                  </a:srgbClr>
                </a:solidFill>
                <a:latin typeface="Source Han Sans"/>
                <a:ea typeface="Source Han Sans"/>
                <a:cs typeface="Source Han Sans"/>
              </a:rPr>
              <a:t>压力管理的技巧：通过时间管理、合理分配工作任务、进行定期的放松和休息来管理压力。此外，学习情绪智力理论，掌握情绪调节技巧也是减轻压力的有效方法。</a:t>
            </a:r>
            <a:endParaRPr kumimoji="1" lang="zh-CN" altLang="en-US"/>
          </a:p>
        </p:txBody>
      </p:sp>
      <p:sp>
        <p:nvSpPr>
          <p:cNvPr id="13" name="标题 1"/>
          <p:cNvSpPr txBox="1"/>
          <p:nvPr/>
        </p:nvSpPr>
        <p:spPr>
          <a:xfrm rot="5400000" flipH="0" flipV="0">
            <a:off x="8958908" y="1882154"/>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0" flipV="0">
            <a:off x="9346731" y="2100118"/>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rgbClr val="FFFFFF">
                    <a:alpha val="100000"/>
                  </a:srgbClr>
                </a:solidFill>
                <a:latin typeface="OPPOSans H"/>
                <a:ea typeface="OPPOSans H"/>
                <a:cs typeface="OPPOSans H"/>
              </a:rPr>
              <a:t>03</a:t>
            </a:r>
            <a:endParaRPr kumimoji="1" lang="zh-CN" altLang="en-US"/>
          </a:p>
        </p:txBody>
      </p:sp>
      <p:sp>
        <p:nvSpPr>
          <p:cNvPr id="15" name="标题 1"/>
          <p:cNvSpPr txBox="1"/>
          <p:nvPr/>
        </p:nvSpPr>
        <p:spPr>
          <a:xfrm rot="0" flipH="0" flipV="0">
            <a:off x="8338731" y="2862245"/>
            <a:ext cx="2736000" cy="2520000"/>
          </a:xfrm>
          <a:prstGeom prst="rect">
            <a:avLst/>
          </a:prstGeom>
          <a:noFill/>
          <a:ln>
            <a:noFill/>
          </a:ln>
        </p:spPr>
        <p:txBody>
          <a:bodyPr vert="horz" wrap="square" lIns="0" tIns="0" rIns="0" bIns="0" rtlCol="0" anchor="t"/>
          <a:lstStyle/>
          <a:p>
            <a:pPr algn="ctr"/>
            <a:r>
              <a:rPr kumimoji="1" lang="en-US" altLang="zh-CN" sz="1400">
                <a:ln w="12700">
                  <a:noFill/>
                </a:ln>
                <a:solidFill>
                  <a:srgbClr val="262626">
                    <a:alpha val="100000"/>
                  </a:srgbClr>
                </a:solidFill>
                <a:latin typeface="Source Han Sans"/>
                <a:ea typeface="Source Han Sans"/>
                <a:cs typeface="Source Han Sans"/>
              </a:rPr>
              <a:t>压力管理的实际效果：有效的压力管理能够帮助销售人员在面对紧张的销售环境时保持冷静，从而做出更合理的决策，提高销售效率。</a:t>
            </a:r>
            <a:endParaRPr kumimoji="1" lang="zh-CN" altLang="en-US"/>
          </a:p>
        </p:txBody>
      </p:sp>
      <p:sp>
        <p:nvSpPr>
          <p:cNvPr id="16"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管理压力与情绪</a:t>
            </a:r>
            <a:endParaRPr kumimoji="1" lang="zh-CN" altLang="en-US"/>
          </a:p>
        </p:txBody>
      </p:sp>
      <p:grpSp>
        <p:nvGrpSpPr>
          <p:cNvPr id="17" name=""/>
          <p:cNvGrpSpPr/>
          <p:nvPr/>
        </p:nvGrpSpPr>
        <p:grpSpPr>
          <a:xfrm>
            <a:off x="176306" y="376135"/>
            <a:ext cx="484094" cy="470981"/>
            <a:chOff x="176306" y="376135"/>
            <a:chExt cx="484094" cy="470981"/>
          </a:xfrm>
        </p:grpSpPr>
        <p:sp>
          <p:nvSpPr>
            <p:cNvPr id="18"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
          <p:cNvPicPr>
            <a:picLocks noChangeAspect="1"/>
          </p:cNvPicPr>
          <p:nvPr/>
        </p:nvPicPr>
        <p:blipFill>
          <a:blip r:embed="rId2">
            <a:alphaModFix amt="100000"/>
          </a:blip>
          <a:srcRect l="0" t="0" r="0" b="0"/>
          <a:stretch>
            <a:fillRect/>
          </a:stretch>
        </p:blipFill>
        <p:spPr>
          <a:xfrm rot="0" flipH="0" flipV="0">
            <a:off x="37696" y="0"/>
            <a:ext cx="12116608" cy="6858000"/>
          </a:xfrm>
          <a:prstGeom prst="rect">
            <a:avLst/>
          </a:prstGeom>
          <a:noFill/>
          <a:ln>
            <a:noFill/>
          </a:ln>
        </p:spPr>
      </p:pic>
      <p:sp>
        <p:nvSpPr>
          <p:cNvPr id="3" name="标题 1"/>
          <p:cNvSpPr txBox="1"/>
          <p:nvPr/>
        </p:nvSpPr>
        <p:spPr>
          <a:xfrm rot="0" flipH="1" flipV="0">
            <a:off x="2326802" y="1644718"/>
            <a:ext cx="9184262" cy="3938145"/>
          </a:xfrm>
          <a:prstGeom prst="roundRect">
            <a:avLst>
              <a:gd name="adj" fmla="val 0"/>
            </a:avLst>
          </a:prstGeom>
          <a:solidFill>
            <a:schemeClr val="bg1"/>
          </a:solidFill>
          <a:ln w="12700" cap="sq">
            <a:solidFill>
              <a:schemeClr val="accent1">
                <a:lumMod val="40000"/>
                <a:lumOff val="60000"/>
                <a:alpha val="100000"/>
              </a:schemeClr>
            </a:solid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0" flipH="0" flipV="0">
            <a:off x="0" y="4144404"/>
            <a:ext cx="12193144" cy="2758506"/>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solidFill>
            <a:schemeClr val="accent1">
              <a:alpha val="15000"/>
            </a:schemeClr>
          </a:solidFill>
          <a:ln w="5001" cap="flat">
            <a:noFill/>
            <a:miter/>
          </a:ln>
        </p:spPr>
        <p:txBody>
          <a:bodyPr vert="horz" wrap="square" lIns="91440" tIns="45720" rIns="91440" bIns="45720" rtlCol="0" anchor="ctr"/>
          <a:lstStyle/>
          <a:p>
            <a:pPr algn="l"/>
            <a:endParaRPr kumimoji="1" lang="zh-CN" altLang="en-US"/>
          </a:p>
        </p:txBody>
      </p:sp>
      <p:sp>
        <p:nvSpPr>
          <p:cNvPr id="5" name="标题 1"/>
          <p:cNvSpPr txBox="1"/>
          <p:nvPr/>
        </p:nvSpPr>
        <p:spPr>
          <a:xfrm rot="0" flipH="0" flipV="0">
            <a:off x="0" y="4649821"/>
            <a:ext cx="12193144" cy="2253088"/>
          </a:xfrm>
          <a:custGeom>
            <a:avLst/>
            <a:gdLst>
              <a:gd name="connsiteX0" fmla="*/ -2079 w 12193144"/>
              <a:gd name="connsiteY0" fmla="*/ 572260 h 1334798"/>
              <a:gd name="connsiteX1" fmla="*/ 5226629 w 12193144"/>
              <a:gd name="connsiteY1" fmla="*/ 572260 h 1334798"/>
              <a:gd name="connsiteX2" fmla="*/ 10940616 w 12193144"/>
              <a:gd name="connsiteY2" fmla="*/ 901015 h 1334798"/>
              <a:gd name="connsiteX3" fmla="*/ 12183220 w 12193144"/>
              <a:gd name="connsiteY3" fmla="*/ 713184 h 1334798"/>
              <a:gd name="connsiteX4" fmla="*/ 12183220 w 12193144"/>
              <a:gd name="connsiteY4" fmla="*/ 1329586 h 1334798"/>
              <a:gd name="connsiteX5" fmla="*/ -2079 w 12193144"/>
              <a:gd name="connsiteY5" fmla="*/ 1329586 h 1334798"/>
            </a:gdLst>
            <a:rect l="l" t="t" r="r" b="b"/>
            <a:pathLst>
              <a:path w="12193144" h="1334798">
                <a:moveTo>
                  <a:pt x="-2079" y="572260"/>
                </a:moveTo>
                <a:cubicBezTo>
                  <a:pt x="-2079" y="572260"/>
                  <a:pt x="1641692" y="-727052"/>
                  <a:pt x="5226629" y="572260"/>
                </a:cubicBezTo>
                <a:cubicBezTo>
                  <a:pt x="6228544" y="916667"/>
                  <a:pt x="8294933" y="1370643"/>
                  <a:pt x="10940616" y="901015"/>
                </a:cubicBezTo>
                <a:cubicBezTo>
                  <a:pt x="11864217" y="728836"/>
                  <a:pt x="12165568" y="689679"/>
                  <a:pt x="12183220" y="713184"/>
                </a:cubicBezTo>
                <a:cubicBezTo>
                  <a:pt x="12200874" y="736689"/>
                  <a:pt x="12183220" y="1329586"/>
                  <a:pt x="12183220" y="1329586"/>
                </a:cubicBezTo>
                <a:lnTo>
                  <a:pt x="-2079" y="1329586"/>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nvSpPr>
        <p:spPr>
          <a:xfrm rot="0" flipH="0" flipV="0">
            <a:off x="2" y="1"/>
            <a:ext cx="2134743" cy="2023352"/>
          </a:xfrm>
          <a:custGeom>
            <a:avLst/>
            <a:gdLst>
              <a:gd name="connsiteX0" fmla="*/ 0 w 1388585"/>
              <a:gd name="connsiteY0" fmla="*/ 0 h 1272407"/>
              <a:gd name="connsiteX1" fmla="*/ 1308964 w 1388585"/>
              <a:gd name="connsiteY1" fmla="*/ 0 h 1272407"/>
              <a:gd name="connsiteX2" fmla="*/ 1317499 w 1388585"/>
              <a:gd name="connsiteY2" fmla="*/ 15725 h 1272407"/>
              <a:gd name="connsiteX3" fmla="*/ 1388585 w 1388585"/>
              <a:gd name="connsiteY3" fmla="*/ 367828 h 1272407"/>
              <a:gd name="connsiteX4" fmla="*/ 484006 w 1388585"/>
              <a:gd name="connsiteY4" fmla="*/ 1272407 h 1272407"/>
              <a:gd name="connsiteX5" fmla="*/ 52830 w 1388585"/>
              <a:gd name="connsiteY5" fmla="*/ 1163229 h 1272407"/>
              <a:gd name="connsiteX6" fmla="*/ 0 w 1388585"/>
              <a:gd name="connsiteY6" fmla="*/ 1131134 h 1272407"/>
            </a:gdLst>
            <a:rect l="l" t="t" r="r" b="b"/>
            <a:pathLst>
              <a:path w="1388585" h="1272407">
                <a:moveTo>
                  <a:pt x="0" y="0"/>
                </a:moveTo>
                <a:lnTo>
                  <a:pt x="1308964" y="0"/>
                </a:lnTo>
                <a:lnTo>
                  <a:pt x="1317499" y="15725"/>
                </a:lnTo>
                <a:cubicBezTo>
                  <a:pt x="1363273" y="123948"/>
                  <a:pt x="1388585" y="242932"/>
                  <a:pt x="1388585" y="367828"/>
                </a:cubicBezTo>
                <a:cubicBezTo>
                  <a:pt x="1388585" y="867413"/>
                  <a:pt x="983591" y="1272407"/>
                  <a:pt x="484006" y="1272407"/>
                </a:cubicBezTo>
                <a:cubicBezTo>
                  <a:pt x="327886" y="1272407"/>
                  <a:pt x="181003" y="1232857"/>
                  <a:pt x="52830" y="1163229"/>
                </a:cubicBezTo>
                <a:lnTo>
                  <a:pt x="0" y="1131134"/>
                </a:ln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0" flipV="0">
            <a:off x="5577087" y="1391866"/>
            <a:ext cx="2500379" cy="562577"/>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5609061" y="2963156"/>
            <a:ext cx="5834768" cy="1766969"/>
          </a:xfrm>
          <a:prstGeom prst="rect">
            <a:avLst/>
          </a:prstGeom>
          <a:noFill/>
          <a:ln w="12700" cap="sq">
            <a:noFill/>
            <a:miter/>
          </a:ln>
        </p:spPr>
        <p:txBody>
          <a:bodyPr vert="horz" wrap="square" lIns="91440" tIns="45720" rIns="91440" bIns="45720" rtlCol="0" anchor="ctr"/>
          <a:lstStyle/>
          <a:p>
            <a:pPr algn="l"/>
            <a:r>
              <a:rPr kumimoji="1" lang="en-US" altLang="zh-CN" sz="4400">
                <a:ln w="12700">
                  <a:noFill/>
                </a:ln>
                <a:solidFill>
                  <a:srgbClr val="215DB7">
                    <a:alpha val="100000"/>
                  </a:srgbClr>
                </a:solidFill>
                <a:latin typeface="OPPOSans H"/>
                <a:ea typeface="OPPOSans H"/>
                <a:cs typeface="OPPOSans H"/>
              </a:rPr>
              <a:t>产品知识与市场理解</a:t>
            </a:r>
            <a:endParaRPr kumimoji="1" lang="zh-CN" altLang="en-US"/>
          </a:p>
        </p:txBody>
      </p:sp>
      <p:sp>
        <p:nvSpPr>
          <p:cNvPr id="9" name="标题 1"/>
          <p:cNvSpPr txBox="1"/>
          <p:nvPr/>
        </p:nvSpPr>
        <p:spPr>
          <a:xfrm rot="0" flipH="0" flipV="0">
            <a:off x="5634461" y="1070380"/>
            <a:ext cx="1622116" cy="1925907"/>
          </a:xfrm>
          <a:prstGeom prst="rect">
            <a:avLst/>
          </a:prstGeom>
          <a:noFill/>
          <a:ln>
            <a:noFill/>
          </a:ln>
        </p:spPr>
        <p:txBody>
          <a:bodyPr vert="horz" wrap="square" lIns="91440" tIns="45720" rIns="91440" bIns="45720" rtlCol="0" anchor="b"/>
          <a:lstStyle/>
          <a:p>
            <a:pPr algn="l"/>
            <a:r>
              <a:rPr kumimoji="1" lang="en-US" altLang="zh-CN" sz="5400">
                <a:ln w="12700">
                  <a:noFill/>
                </a:ln>
                <a:solidFill>
                  <a:srgbClr val="262626">
                    <a:alpha val="100000"/>
                  </a:srgbClr>
                </a:solidFill>
                <a:latin typeface="OPPOSans H"/>
                <a:ea typeface="OPPOSans H"/>
                <a:cs typeface="OPPOSans H"/>
              </a:rPr>
              <a:t>02</a:t>
            </a:r>
            <a:endParaRPr kumimoji="1" lang="zh-CN" altLang="en-US"/>
          </a:p>
        </p:txBody>
      </p:sp>
      <p:sp>
        <p:nvSpPr>
          <p:cNvPr id="10" name="标题 1"/>
          <p:cNvSpPr txBox="1"/>
          <p:nvPr/>
        </p:nvSpPr>
        <p:spPr>
          <a:xfrm rot="0" flipH="0" flipV="0">
            <a:off x="5840151" y="1550575"/>
            <a:ext cx="1974250" cy="245159"/>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9525" cap="flat">
            <a:noFill/>
            <a:miter/>
          </a:ln>
        </p:spPr>
        <p:txBody>
          <a:bodyPr vert="horz" wrap="square" lIns="91440" tIns="45720" rIns="91440" bIns="45720" rtlCol="0" anchor="ctr"/>
          <a:lstStyle/>
          <a:p>
            <a:pPr algn="l"/>
            <a:endParaRPr kumimoji="1" lang="zh-CN" altLang="en-US"/>
          </a:p>
        </p:txBody>
      </p:sp>
      <p:sp>
        <p:nvSpPr>
          <p:cNvPr id="11" name="标题 1"/>
          <p:cNvSpPr txBox="1"/>
          <p:nvPr/>
        </p:nvSpPr>
        <p:spPr>
          <a:xfrm rot="0" flipH="0" flipV="0">
            <a:off x="557457" y="970222"/>
            <a:ext cx="4573404" cy="4573404"/>
          </a:xfrm>
          <a:prstGeom prst="ellipse">
            <a:avLst/>
          </a:prstGeom>
          <a:gradFill>
            <a:gsLst>
              <a:gs pos="0">
                <a:schemeClr val="accent1"/>
              </a:gs>
              <a:gs pos="100000">
                <a:schemeClr val="accent1">
                  <a:alpha val="1500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rot="0" flipH="0" flipV="0">
            <a:off x="11511518" y="1"/>
            <a:ext cx="680482" cy="735655"/>
          </a:xfrm>
          <a:custGeom>
            <a:avLst/>
            <a:gdLst>
              <a:gd name="connsiteX0" fmla="*/ 32413 w 680482"/>
              <a:gd name="connsiteY0" fmla="*/ 0 h 735655"/>
              <a:gd name="connsiteX1" fmla="*/ 680482 w 680482"/>
              <a:gd name="connsiteY1" fmla="*/ 0 h 735655"/>
              <a:gd name="connsiteX2" fmla="*/ 680482 w 680482"/>
              <a:gd name="connsiteY2" fmla="*/ 720369 h 735655"/>
              <a:gd name="connsiteX3" fmla="*/ 667603 w 680482"/>
              <a:gd name="connsiteY3" fmla="*/ 724367 h 735655"/>
              <a:gd name="connsiteX4" fmla="*/ 555625 w 680482"/>
              <a:gd name="connsiteY4" fmla="*/ 735655 h 735655"/>
              <a:gd name="connsiteX5" fmla="*/ 0 w 680482"/>
              <a:gd name="connsiteY5" fmla="*/ 180030 h 735655"/>
              <a:gd name="connsiteX6" fmla="*/ 11288 w 680482"/>
              <a:gd name="connsiteY6" fmla="*/ 68052 h 735655"/>
            </a:gdLst>
            <a:rect l="l" t="t" r="r" b="b"/>
            <a:pathLst>
              <a:path w="680482" h="735655">
                <a:moveTo>
                  <a:pt x="32413" y="0"/>
                </a:moveTo>
                <a:lnTo>
                  <a:pt x="680482" y="0"/>
                </a:lnTo>
                <a:lnTo>
                  <a:pt x="680482" y="720369"/>
                </a:lnTo>
                <a:lnTo>
                  <a:pt x="667603" y="724367"/>
                </a:lnTo>
                <a:cubicBezTo>
                  <a:pt x="631433" y="731768"/>
                  <a:pt x="593983" y="735655"/>
                  <a:pt x="555625" y="735655"/>
                </a:cubicBezTo>
                <a:cubicBezTo>
                  <a:pt x="248762" y="735655"/>
                  <a:pt x="0" y="486893"/>
                  <a:pt x="0" y="180030"/>
                </a:cubicBezTo>
                <a:cubicBezTo>
                  <a:pt x="0" y="141672"/>
                  <a:pt x="3887" y="104222"/>
                  <a:pt x="11288" y="68052"/>
                </a:cubicBezTo>
                <a:close/>
              </a:path>
            </a:pathLst>
          </a:custGeom>
          <a:gradFill>
            <a:gsLst>
              <a:gs pos="0">
                <a:schemeClr val="accent1"/>
              </a:gs>
              <a:gs pos="100000">
                <a:schemeClr val="accent2"/>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rot="0" flipH="0" flipV="0">
            <a:off x="4080487" y="437932"/>
            <a:ext cx="836459" cy="836459"/>
          </a:xfrm>
          <a:prstGeom prst="star4">
            <a:avLst/>
          </a:prstGeom>
          <a:gradFill>
            <a:gsLst>
              <a:gs pos="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1" flipV="0">
            <a:off x="9115932" y="1954443"/>
            <a:ext cx="1159946" cy="1122206"/>
          </a:xfrm>
          <a:prstGeom prst="star4">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pic>
        <p:nvPicPr>
          <p:cNvPr id="15" name=""/>
          <p:cNvPicPr>
            <a:picLocks noChangeAspect="1"/>
          </p:cNvPicPr>
          <p:nvPr/>
        </p:nvPicPr>
        <p:blipFill>
          <a:blip r:embed="rId3">
            <a:alphaModFix amt="100000"/>
          </a:blip>
          <a:srcRect l="21975" t="0" r="21975" b="0"/>
          <a:stretch>
            <a:fillRect/>
          </a:stretch>
        </p:blipFill>
        <p:spPr>
          <a:xfrm rot="0" flipH="1" flipV="0">
            <a:off x="666873" y="1089496"/>
            <a:ext cx="4280171" cy="4280171"/>
          </a:xfrm>
          <a:prstGeom prst="ellipse">
            <a:avLst/>
          </a:prstGeom>
          <a:noFill/>
          <a:ln>
            <a:noFill/>
          </a:ln>
        </p:spPr>
      </p:pic>
      <p:sp>
        <p:nvSpPr>
          <p:cNvPr id="16" name="标题 1"/>
          <p:cNvSpPr txBox="1"/>
          <p:nvPr/>
        </p:nvSpPr>
        <p:spPr>
          <a:xfrm rot="1146720" flipH="1" flipV="0">
            <a:off x="27700" y="2848221"/>
            <a:ext cx="5558517" cy="999476"/>
          </a:xfrm>
          <a:prstGeom prst="arc">
            <a:avLst>
              <a:gd name="adj1" fmla="val 21101797"/>
              <a:gd name="adj2" fmla="val 11286296"/>
            </a:avLst>
          </a:prstGeom>
          <a:no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rot="0" flipH="1" flipV="0">
            <a:off x="1205965" y="5684399"/>
            <a:ext cx="881827" cy="853136"/>
          </a:xfrm>
          <a:prstGeom prst="star4">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rot="0" flipH="0" flipV="0">
            <a:off x="5638709" y="4833688"/>
            <a:ext cx="5292000" cy="479160"/>
          </a:xfrm>
          <a:prstGeom prst="roundRect">
            <a:avLst>
              <a:gd name="adj" fmla="val 50000"/>
            </a:avLst>
          </a:prstGeom>
          <a:solidFill>
            <a:schemeClr val="accent1"/>
          </a:solidFill>
          <a:ln>
            <a:noFill/>
          </a:ln>
        </p:spPr>
        <p:txBody>
          <a:bodyPr vert="horz" wrap="square" lIns="91440" tIns="45720" rIns="91440" bIns="45720" rtlCol="0" anchor="ctr"/>
          <a:lstStyle/>
          <a:p>
            <a:pPr algn="l"/>
            <a:endParaRPr kumimoji="1" lang="zh-CN" altLang="en-US"/>
          </a:p>
        </p:txBody>
      </p:sp>
      <p:sp>
        <p:nvSpPr>
          <p:cNvPr id="19" name="标题 1"/>
          <p:cNvSpPr txBox="1"/>
          <p:nvPr/>
        </p:nvSpPr>
        <p:spPr>
          <a:xfrm rot="0" flipH="0" flipV="0">
            <a:off x="5781704" y="4893268"/>
            <a:ext cx="2739996" cy="360000"/>
          </a:xfrm>
          <a:prstGeom prst="roundRect">
            <a:avLst>
              <a:gd name="adj" fmla="val 50000"/>
            </a:avLst>
          </a:prstGeom>
          <a:noFill/>
          <a:ln>
            <a:noFill/>
          </a:ln>
        </p:spPr>
        <p:txBody>
          <a:bodyPr vert="horz" wrap="square" lIns="91440" tIns="45720" rIns="91440" bIns="45720" rtlCol="0" anchor="ctr"/>
          <a:lstStyle/>
          <a:p>
            <a:pPr algn="l"/>
            <a:r>
              <a:rPr kumimoji="1" lang="en-US" altLang="zh-CN" sz="1800">
                <a:ln w="12700">
                  <a:noFill/>
                </a:ln>
                <a:solidFill>
                  <a:srgbClr val="FFFFFF">
                    <a:alpha val="100000"/>
                  </a:srgbClr>
                </a:solidFill>
                <a:latin typeface="OPPOSans R"/>
                <a:ea typeface="OPPOSans R"/>
                <a:cs typeface="OPPOSans R"/>
              </a:rPr>
              <a:t>POWERPOINT DESIGN</a:t>
            </a:r>
            <a:endParaRPr kumimoji="1" lang="zh-CN" altLang="en-US"/>
          </a:p>
        </p:txBody>
      </p:sp>
      <p:cxnSp>
        <p:nvCxnSpPr>
          <p:cNvPr id="20" name="标题 1"/>
          <p:cNvCxnSpPr/>
          <p:nvPr/>
        </p:nvCxnSpPr>
        <p:spPr>
          <a:xfrm rot="0" flipH="0" flipV="0">
            <a:off x="8543925" y="5073268"/>
            <a:ext cx="2185987" cy="0"/>
          </a:xfrm>
          <a:prstGeom prst="straightConnector1">
            <a:avLst/>
          </a:prstGeom>
          <a:noFill/>
          <a:ln w="6350" cap="sq">
            <a:solidFill>
              <a:schemeClr val="bg1">
                <a:alpha val="100000"/>
              </a:schemeClr>
            </a:solidFill>
            <a:miter/>
            <a:tailEnd type="triangle"/>
          </a:ln>
        </p:spPr>
      </p:cxn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2434093" y="0"/>
            <a:ext cx="9759343" cy="6893884"/>
          </a:xfrm>
          <a:prstGeom prst="rect">
            <a:avLst/>
          </a:prstGeom>
        </p:spPr>
      </p:pic>
      <p:sp>
        <p:nvSpPr>
          <p:cNvPr id="4" name="标题 1"/>
          <p:cNvSpPr txBox="1"/>
          <p:nvPr/>
        </p:nvSpPr>
        <p:spPr>
          <a:xfrm rot="0" flipH="1" flipV="0">
            <a:off x="2438402" y="0"/>
            <a:ext cx="5379318" cy="6870700"/>
          </a:xfrm>
          <a:custGeom>
            <a:avLst/>
            <a:gdLst>
              <a:gd name="connsiteX0" fmla="*/ 477120 w 4541118"/>
              <a:gd name="connsiteY0" fmla="*/ 0 h 6858000"/>
              <a:gd name="connsiteX1" fmla="*/ 4541118 w 4541118"/>
              <a:gd name="connsiteY1" fmla="*/ 0 h 6858000"/>
              <a:gd name="connsiteX2" fmla="*/ 4541118 w 4541118"/>
              <a:gd name="connsiteY2" fmla="*/ 2665523 h 6858000"/>
              <a:gd name="connsiteX3" fmla="*/ 4536363 w 4541118"/>
              <a:gd name="connsiteY3" fmla="*/ 2720287 h 6858000"/>
              <a:gd name="connsiteX4" fmla="*/ 4261902 w 4541118"/>
              <a:gd name="connsiteY4" fmla="*/ 3039000 h 6858000"/>
              <a:gd name="connsiteX5" fmla="*/ 4243720 w 4541118"/>
              <a:gd name="connsiteY5" fmla="*/ 3058302 h 6858000"/>
              <a:gd name="connsiteX6" fmla="*/ 4203964 w 4541118"/>
              <a:gd name="connsiteY6" fmla="*/ 3091104 h 6858000"/>
              <a:gd name="connsiteX7" fmla="*/ 4064002 w 4541118"/>
              <a:gd name="connsiteY7" fmla="*/ 3428999 h 6858000"/>
              <a:gd name="connsiteX8" fmla="*/ 4203964 w 4541118"/>
              <a:gd name="connsiteY8" fmla="*/ 3766895 h 6858000"/>
              <a:gd name="connsiteX9" fmla="*/ 4207879 w 4541118"/>
              <a:gd name="connsiteY9" fmla="*/ 3770126 h 6858000"/>
              <a:gd name="connsiteX10" fmla="*/ 4261903 w 4541118"/>
              <a:gd name="connsiteY10" fmla="*/ 3827475 h 6858000"/>
              <a:gd name="connsiteX11" fmla="*/ 4536364 w 4541118"/>
              <a:gd name="connsiteY11" fmla="*/ 4146188 h 6858000"/>
              <a:gd name="connsiteX12" fmla="*/ 4541118 w 4541118"/>
              <a:gd name="connsiteY12" fmla="*/ 4200941 h 6858000"/>
              <a:gd name="connsiteX13" fmla="*/ 4541118 w 4541118"/>
              <a:gd name="connsiteY13" fmla="*/ 6858000 h 6858000"/>
              <a:gd name="connsiteX14" fmla="*/ 477120 w 4541118"/>
              <a:gd name="connsiteY14" fmla="*/ 6858000 h 6858000"/>
              <a:gd name="connsiteX15" fmla="*/ 477120 w 4541118"/>
              <a:gd name="connsiteY15" fmla="*/ 4200987 h 6858000"/>
              <a:gd name="connsiteX16" fmla="*/ 472362 w 4541118"/>
              <a:gd name="connsiteY16" fmla="*/ 4146188 h 6858000"/>
              <a:gd name="connsiteX17" fmla="*/ 197901 w 4541118"/>
              <a:gd name="connsiteY17" fmla="*/ 3827475 h 6858000"/>
              <a:gd name="connsiteX18" fmla="*/ 143877 w 4541118"/>
              <a:gd name="connsiteY18" fmla="*/ 3770126 h 6858000"/>
              <a:gd name="connsiteX19" fmla="*/ 139962 w 4541118"/>
              <a:gd name="connsiteY19" fmla="*/ 3766895 h 6858000"/>
              <a:gd name="connsiteX20" fmla="*/ 0 w 4541118"/>
              <a:gd name="connsiteY20" fmla="*/ 3428999 h 6858000"/>
              <a:gd name="connsiteX21" fmla="*/ 139962 w 4541118"/>
              <a:gd name="connsiteY21" fmla="*/ 3091104 h 6858000"/>
              <a:gd name="connsiteX22" fmla="*/ 179718 w 4541118"/>
              <a:gd name="connsiteY22" fmla="*/ 3058302 h 6858000"/>
              <a:gd name="connsiteX23" fmla="*/ 197900 w 4541118"/>
              <a:gd name="connsiteY23" fmla="*/ 3039000 h 6858000"/>
              <a:gd name="connsiteX24" fmla="*/ 472361 w 4541118"/>
              <a:gd name="connsiteY24" fmla="*/ 2720287 h 6858000"/>
              <a:gd name="connsiteX25" fmla="*/ 477120 w 4541118"/>
              <a:gd name="connsiteY25" fmla="*/ 2665477 h 6858000"/>
            </a:gdLst>
            <a:rect l="l" t="t" r="r" b="b"/>
            <a:pathLst>
              <a:path w="4541118" h="6858000">
                <a:moveTo>
                  <a:pt x="477120" y="0"/>
                </a:moveTo>
                <a:lnTo>
                  <a:pt x="4541118" y="0"/>
                </a:lnTo>
                <a:lnTo>
                  <a:pt x="4541118" y="2665523"/>
                </a:lnTo>
                <a:lnTo>
                  <a:pt x="4536363" y="2720287"/>
                </a:lnTo>
                <a:cubicBezTo>
                  <a:pt x="4504935" y="2891941"/>
                  <a:pt x="4375087" y="2936833"/>
                  <a:pt x="4261902" y="3039000"/>
                </a:cubicBezTo>
                <a:lnTo>
                  <a:pt x="4243720" y="3058302"/>
                </a:lnTo>
                <a:lnTo>
                  <a:pt x="4203964" y="3091104"/>
                </a:lnTo>
                <a:cubicBezTo>
                  <a:pt x="4117488" y="3177579"/>
                  <a:pt x="4064002" y="3297043"/>
                  <a:pt x="4064002" y="3428999"/>
                </a:cubicBezTo>
                <a:cubicBezTo>
                  <a:pt x="4064002" y="3560956"/>
                  <a:pt x="4117488" y="3680420"/>
                  <a:pt x="4203964" y="3766895"/>
                </a:cubicBezTo>
                <a:lnTo>
                  <a:pt x="4207879" y="3770126"/>
                </a:lnTo>
                <a:lnTo>
                  <a:pt x="4261903" y="3827475"/>
                </a:lnTo>
                <a:cubicBezTo>
                  <a:pt x="4375088" y="3929642"/>
                  <a:pt x="4504936" y="3974535"/>
                  <a:pt x="4536364" y="4146188"/>
                </a:cubicBezTo>
                <a:lnTo>
                  <a:pt x="4541118" y="4200941"/>
                </a:lnTo>
                <a:lnTo>
                  <a:pt x="4541118" y="6858000"/>
                </a:lnTo>
                <a:lnTo>
                  <a:pt x="477120" y="6858000"/>
                </a:lnTo>
                <a:lnTo>
                  <a:pt x="477120" y="4200987"/>
                </a:lnTo>
                <a:lnTo>
                  <a:pt x="472362" y="4146188"/>
                </a:lnTo>
                <a:cubicBezTo>
                  <a:pt x="440934" y="3974535"/>
                  <a:pt x="311086" y="3929642"/>
                  <a:pt x="197901" y="3827475"/>
                </a:cubicBezTo>
                <a:lnTo>
                  <a:pt x="143877" y="3770126"/>
                </a:lnTo>
                <a:lnTo>
                  <a:pt x="139962" y="3766895"/>
                </a:lnTo>
                <a:cubicBezTo>
                  <a:pt x="53486" y="3680420"/>
                  <a:pt x="0" y="3560956"/>
                  <a:pt x="0" y="3428999"/>
                </a:cubicBezTo>
                <a:cubicBezTo>
                  <a:pt x="0" y="3297043"/>
                  <a:pt x="53486" y="3177579"/>
                  <a:pt x="139962" y="3091104"/>
                </a:cubicBezTo>
                <a:lnTo>
                  <a:pt x="179718" y="3058302"/>
                </a:lnTo>
                <a:lnTo>
                  <a:pt x="197900" y="3039000"/>
                </a:lnTo>
                <a:cubicBezTo>
                  <a:pt x="311085" y="2936833"/>
                  <a:pt x="440933" y="2891941"/>
                  <a:pt x="472361" y="2720287"/>
                </a:cubicBezTo>
                <a:lnTo>
                  <a:pt x="477120" y="2665477"/>
                </a:lnTo>
                <a:close/>
              </a:path>
            </a:pathLst>
          </a:custGeom>
          <a:solidFill>
            <a:schemeClr val="tx1">
              <a:lumMod val="85000"/>
              <a:lumOff val="15000"/>
              <a:alpha val="80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0" flipH="0" flipV="0">
            <a:off x="3152278" y="1175096"/>
            <a:ext cx="1052906" cy="584775"/>
          </a:xfrm>
          <a:prstGeom prst="rect">
            <a:avLst/>
          </a:prstGeom>
          <a:noFill/>
          <a:ln>
            <a:noFill/>
          </a:ln>
        </p:spPr>
        <p:txBody>
          <a:bodyPr vert="horz" wrap="square" lIns="91440" tIns="45720" rIns="91440" bIns="45720" rtlCol="0" anchor="t"/>
          <a:lstStyle/>
          <a:p>
            <a:pPr algn="l"/>
            <a:r>
              <a:rPr kumimoji="1" lang="en-US" altLang="zh-CN" sz="3200">
                <a:ln w="12700">
                  <a:noFill/>
                </a:ln>
                <a:solidFill>
                  <a:srgbClr val="FFFFFF">
                    <a:alpha val="100000"/>
                  </a:srgbClr>
                </a:solidFill>
                <a:latin typeface="OPPOSans H"/>
                <a:ea typeface="OPPOSans H"/>
                <a:cs typeface="OPPOSans H"/>
              </a:rPr>
              <a:t>01.</a:t>
            </a:r>
            <a:endParaRPr kumimoji="1" lang="zh-CN" altLang="en-US"/>
          </a:p>
        </p:txBody>
      </p:sp>
      <p:sp>
        <p:nvSpPr>
          <p:cNvPr id="6" name="标题 1"/>
          <p:cNvSpPr txBox="1"/>
          <p:nvPr/>
        </p:nvSpPr>
        <p:spPr>
          <a:xfrm rot="0" flipH="0" flipV="0">
            <a:off x="3152278" y="2832202"/>
            <a:ext cx="1052906" cy="584775"/>
          </a:xfrm>
          <a:prstGeom prst="rect">
            <a:avLst/>
          </a:prstGeom>
          <a:noFill/>
          <a:ln>
            <a:noFill/>
          </a:ln>
        </p:spPr>
        <p:txBody>
          <a:bodyPr vert="horz" wrap="square" lIns="91440" tIns="45720" rIns="91440" bIns="45720" rtlCol="0" anchor="t"/>
          <a:lstStyle/>
          <a:p>
            <a:pPr algn="l"/>
            <a:r>
              <a:rPr kumimoji="1" lang="en-US" altLang="zh-CN" sz="3200">
                <a:ln w="12700">
                  <a:noFill/>
                </a:ln>
                <a:solidFill>
                  <a:srgbClr val="FFFFFF">
                    <a:alpha val="100000"/>
                  </a:srgbClr>
                </a:solidFill>
                <a:latin typeface="OPPOSans H"/>
                <a:ea typeface="OPPOSans H"/>
                <a:cs typeface="OPPOSans H"/>
              </a:rPr>
              <a:t>02.</a:t>
            </a:r>
            <a:endParaRPr kumimoji="1" lang="zh-CN" altLang="en-US"/>
          </a:p>
        </p:txBody>
      </p:sp>
      <p:sp>
        <p:nvSpPr>
          <p:cNvPr id="7" name="标题 1"/>
          <p:cNvSpPr txBox="1"/>
          <p:nvPr/>
        </p:nvSpPr>
        <p:spPr>
          <a:xfrm rot="0" flipH="0" flipV="0">
            <a:off x="3152278" y="4489308"/>
            <a:ext cx="1052906" cy="584775"/>
          </a:xfrm>
          <a:prstGeom prst="rect">
            <a:avLst/>
          </a:prstGeom>
          <a:noFill/>
          <a:ln>
            <a:noFill/>
          </a:ln>
        </p:spPr>
        <p:txBody>
          <a:bodyPr vert="horz" wrap="square" lIns="91440" tIns="45720" rIns="91440" bIns="45720" rtlCol="0" anchor="t"/>
          <a:lstStyle/>
          <a:p>
            <a:pPr algn="l"/>
            <a:r>
              <a:rPr kumimoji="1" lang="en-US" altLang="zh-CN" sz="3200">
                <a:ln w="12700">
                  <a:noFill/>
                </a:ln>
                <a:solidFill>
                  <a:srgbClr val="FFFFFF">
                    <a:alpha val="100000"/>
                  </a:srgbClr>
                </a:solidFill>
                <a:latin typeface="OPPOSans H"/>
                <a:ea typeface="OPPOSans H"/>
                <a:cs typeface="OPPOSans H"/>
              </a:rPr>
              <a:t>03.</a:t>
            </a:r>
            <a:endParaRPr kumimoji="1" lang="zh-CN" altLang="en-US"/>
          </a:p>
        </p:txBody>
      </p:sp>
      <p:sp>
        <p:nvSpPr>
          <p:cNvPr id="8" name="标题 1"/>
          <p:cNvSpPr txBox="1"/>
          <p:nvPr/>
        </p:nvSpPr>
        <p:spPr>
          <a:xfrm rot="0" flipH="0" flipV="0">
            <a:off x="3268750" y="1773927"/>
            <a:ext cx="2933736" cy="1053448"/>
          </a:xfrm>
          <a:prstGeom prst="rect">
            <a:avLst/>
          </a:prstGeom>
          <a:noFill/>
          <a:ln>
            <a:noFill/>
          </a:ln>
        </p:spPr>
        <p:txBody>
          <a:bodyPr vert="horz" wrap="square" lIns="0" tIns="0" rIns="0" bIns="0" rtlCol="0" anchor="t"/>
          <a:lstStyle/>
          <a:p>
            <a:pPr algn="l"/>
            <a:r>
              <a:rPr kumimoji="1" lang="en-US" altLang="zh-CN" sz="1106">
                <a:ln w="12700">
                  <a:noFill/>
                </a:ln>
                <a:solidFill>
                  <a:srgbClr val="FFFFFF">
                    <a:alpha val="100000"/>
                  </a:srgbClr>
                </a:solidFill>
                <a:latin typeface="Source Han Sans"/>
                <a:ea typeface="Source Han Sans"/>
                <a:cs typeface="Source Han Sans"/>
              </a:rPr>
              <a:t>产品知识的重要性：深入了解产品特性是销售人员有效陈述的基础，它能够帮助销售人员准确地向客户传达产品的价值。</a:t>
            </a:r>
            <a:endParaRPr kumimoji="1" lang="zh-CN" altLang="en-US"/>
          </a:p>
        </p:txBody>
      </p:sp>
      <p:sp>
        <p:nvSpPr>
          <p:cNvPr id="9" name="标题 1"/>
          <p:cNvSpPr txBox="1"/>
          <p:nvPr/>
        </p:nvSpPr>
        <p:spPr>
          <a:xfrm rot="0" flipH="0" flipV="0">
            <a:off x="3268750" y="3427290"/>
            <a:ext cx="2933736" cy="986764"/>
          </a:xfrm>
          <a:prstGeom prst="rect">
            <a:avLst/>
          </a:prstGeom>
          <a:noFill/>
          <a:ln>
            <a:noFill/>
          </a:ln>
        </p:spPr>
        <p:txBody>
          <a:bodyPr vert="horz" wrap="square" lIns="0" tIns="0" rIns="0" bIns="0" rtlCol="0" anchor="t"/>
          <a:lstStyle/>
          <a:p>
            <a:pPr algn="l"/>
            <a:r>
              <a:rPr kumimoji="1" lang="en-US" altLang="zh-CN" sz="1092">
                <a:ln w="12700">
                  <a:noFill/>
                </a:ln>
                <a:solidFill>
                  <a:srgbClr val="FFFFFF">
                    <a:alpha val="100000"/>
                  </a:srgbClr>
                </a:solidFill>
                <a:latin typeface="Source Han Sans"/>
                <a:ea typeface="Source Han Sans"/>
                <a:cs typeface="Source Han Sans"/>
              </a:rPr>
              <a:t>获取产品知识的途径：通过参加产品培训、阅读产品手册、与研发团队交流等方式来获取产品知识。同时，实际操作产品，了解其使用体验也是必不可少的。</a:t>
            </a:r>
            <a:endParaRPr kumimoji="1" lang="zh-CN" altLang="en-US"/>
          </a:p>
        </p:txBody>
      </p:sp>
      <p:sp>
        <p:nvSpPr>
          <p:cNvPr id="10" name="标题 1"/>
          <p:cNvSpPr txBox="1"/>
          <p:nvPr/>
        </p:nvSpPr>
        <p:spPr>
          <a:xfrm rot="0" flipH="0" flipV="0">
            <a:off x="3268750" y="5080652"/>
            <a:ext cx="2933736" cy="1053448"/>
          </a:xfrm>
          <a:prstGeom prst="rect">
            <a:avLst/>
          </a:prstGeom>
          <a:noFill/>
          <a:ln>
            <a:noFill/>
          </a:ln>
        </p:spPr>
        <p:txBody>
          <a:bodyPr vert="horz" wrap="square" lIns="0" tIns="0" rIns="0" bIns="0" rtlCol="0" anchor="t"/>
          <a:lstStyle/>
          <a:p>
            <a:pPr algn="l"/>
            <a:r>
              <a:rPr kumimoji="1" lang="en-US" altLang="zh-CN" sz="1106">
                <a:ln w="12700">
                  <a:noFill/>
                </a:ln>
                <a:solidFill>
                  <a:srgbClr val="FFFFFF">
                    <a:alpha val="100000"/>
                  </a:srgbClr>
                </a:solidFill>
                <a:latin typeface="Source Han Sans"/>
                <a:ea typeface="Source Han Sans"/>
                <a:cs typeface="Source Han Sans"/>
              </a:rPr>
              <a:t>产品知识在销售中的应用：销售人员能够根据客户的具体需求，提供定制化的解决方案，展示产品如何满足这些需求。</a:t>
            </a:r>
            <a:endParaRPr kumimoji="1" lang="zh-CN" altLang="en-US"/>
          </a:p>
        </p:txBody>
      </p:sp>
      <p:sp>
        <p:nvSpPr>
          <p:cNvPr id="11"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深入了解产品特性</a:t>
            </a:r>
            <a:endParaRPr kumimoji="1" lang="zh-CN" altLang="en-US"/>
          </a:p>
        </p:txBody>
      </p:sp>
      <p:grpSp>
        <p:nvGrpSpPr>
          <p:cNvPr id="12" name=""/>
          <p:cNvGrpSpPr/>
          <p:nvPr/>
        </p:nvGrpSpPr>
        <p:grpSpPr>
          <a:xfrm>
            <a:off x="176306" y="376135"/>
            <a:ext cx="484094" cy="470981"/>
            <a:chOff x="176306" y="376135"/>
            <a:chExt cx="484094" cy="470981"/>
          </a:xfrm>
        </p:grpSpPr>
        <p:sp>
          <p:nvSpPr>
            <p:cNvPr id="13"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0" flipH="0" flipV="0">
            <a:off x="5840190" y="1583234"/>
            <a:ext cx="4661226" cy="389614"/>
          </a:xfrm>
          <a:prstGeom prst="rect">
            <a:avLst/>
          </a:prstGeom>
          <a:noFill/>
          <a:ln>
            <a:noFill/>
          </a:ln>
        </p:spPr>
        <p:txBody>
          <a:bodyPr vert="horz" wrap="square" lIns="0" tIns="0" rIns="0" bIns="0" rtlCol="0" anchor="t"/>
          <a:lstStyle/>
          <a:p>
            <a:pPr algn="l"/>
            <a:r>
              <a:rPr kumimoji="1" lang="en-US" altLang="zh-CN" sz="1800">
                <a:ln w="12700">
                  <a:noFill/>
                </a:ln>
                <a:solidFill>
                  <a:srgbClr val="000000">
                    <a:alpha val="100000"/>
                  </a:srgbClr>
                </a:solidFill>
                <a:latin typeface="Source Han Sans"/>
                <a:ea typeface="Source Han Sans"/>
                <a:cs typeface="Source Han Sans"/>
              </a:rPr>
              <a:t>01</a:t>
            </a:r>
            <a:endParaRPr kumimoji="1" lang="zh-CN" altLang="en-US"/>
          </a:p>
        </p:txBody>
      </p:sp>
      <p:sp>
        <p:nvSpPr>
          <p:cNvPr id="4" name="标题 1"/>
          <p:cNvSpPr txBox="1"/>
          <p:nvPr/>
        </p:nvSpPr>
        <p:spPr>
          <a:xfrm rot="0" flipH="0" flipV="0">
            <a:off x="5840190" y="2040446"/>
            <a:ext cx="5065375" cy="1135488"/>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市场理解的重要性：了解市场趋势和竞争对手的情况能够帮助销售人员更好地定位产品，并制定有效的销售策略。</a:t>
            </a:r>
            <a:endParaRPr kumimoji="1" lang="zh-CN" altLang="en-US"/>
          </a:p>
        </p:txBody>
      </p:sp>
      <p:grpSp>
        <p:nvGrpSpPr>
          <p:cNvPr id="5" name=""/>
          <p:cNvGrpSpPr/>
          <p:nvPr/>
        </p:nvGrpSpPr>
        <p:grpSpPr>
          <a:xfrm>
            <a:off x="5840190" y="1520526"/>
            <a:ext cx="385429" cy="88322"/>
            <a:chOff x="5840190" y="1520526"/>
            <a:chExt cx="385429" cy="88322"/>
          </a:xfrm>
        </p:grpSpPr>
        <p:sp>
          <p:nvSpPr>
            <p:cNvPr id="6" name="标题 1"/>
            <p:cNvSpPr txBox="1"/>
            <p:nvPr/>
          </p:nvSpPr>
          <p:spPr>
            <a:xfrm rot="0" flipH="0" flipV="0">
              <a:off x="6137297"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rot="0" flipH="0" flipV="0">
              <a:off x="5988744"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rot="0" flipH="0" flipV="0">
              <a:off x="5840190"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grpSp>
      <p:sp>
        <p:nvSpPr>
          <p:cNvPr id="9" name="标题 1"/>
          <p:cNvSpPr txBox="1"/>
          <p:nvPr/>
        </p:nvSpPr>
        <p:spPr>
          <a:xfrm rot="0" flipH="0" flipV="0">
            <a:off x="660401" y="3720352"/>
            <a:ext cx="1000312" cy="2104466"/>
          </a:xfrm>
          <a:prstGeom prst="roundRect">
            <a:avLst>
              <a:gd name="adj" fmla="val 6452"/>
            </a:avLst>
          </a:pr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endParaRPr kumimoji="1" lang="zh-CN" altLang="en-US"/>
          </a:p>
        </p:txBody>
      </p:sp>
      <p:sp>
        <p:nvSpPr>
          <p:cNvPr id="10" name="标题 1"/>
          <p:cNvSpPr txBox="1"/>
          <p:nvPr/>
        </p:nvSpPr>
        <p:spPr>
          <a:xfrm rot="0" flipH="1" flipV="0">
            <a:off x="4183529" y="1501589"/>
            <a:ext cx="1000312" cy="2104466"/>
          </a:xfrm>
          <a:prstGeom prst="roundRect">
            <a:avLst>
              <a:gd name="adj" fmla="val 6452"/>
            </a:avLst>
          </a:pr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endParaRPr kumimoji="1" lang="zh-CN" altLang="en-US"/>
          </a:p>
        </p:txBody>
      </p:sp>
      <p:pic>
        <p:nvPicPr>
          <p:cNvPr id="11" name=""/>
          <p:cNvPicPr>
            <a:picLocks noChangeAspect="1"/>
          </p:cNvPicPr>
          <p:nvPr/>
        </p:nvPicPr>
        <p:blipFill>
          <a:blip r:embed="rId2">
            <a:alphaModFix amt="100000"/>
          </a:blip>
          <a:srcRect l="23577" t="0" r="23577" b="0"/>
          <a:stretch>
            <a:fillRect/>
          </a:stretch>
        </p:blipFill>
        <p:spPr>
          <a:xfrm rot="0" flipH="0" flipV="0">
            <a:off x="660401" y="1501589"/>
            <a:ext cx="3402106" cy="2104466"/>
          </a:xfrm>
          <a:custGeom>
            <a:avLst/>
            <a:gd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pic>
        <p:nvPicPr>
          <p:cNvPr id="12" name=""/>
          <p:cNvPicPr>
            <a:picLocks noChangeAspect="1"/>
          </p:cNvPicPr>
          <p:nvPr/>
        </p:nvPicPr>
        <p:blipFill>
          <a:blip r:embed="rId3">
            <a:alphaModFix amt="100000"/>
          </a:blip>
          <a:srcRect l="21978" t="0" r="21978" b="0"/>
          <a:stretch>
            <a:fillRect/>
          </a:stretch>
        </p:blipFill>
        <p:spPr>
          <a:xfrm rot="0" flipH="0" flipV="0">
            <a:off x="1781735" y="3720352"/>
            <a:ext cx="3402106" cy="2104466"/>
          </a:xfrm>
          <a:custGeom>
            <a:avLst/>
            <a:gd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13" name="标题 1"/>
          <p:cNvSpPr txBox="1"/>
          <p:nvPr/>
        </p:nvSpPr>
        <p:spPr>
          <a:xfrm rot="0" flipH="0" flipV="0">
            <a:off x="4491398" y="2379492"/>
            <a:ext cx="384575" cy="348661"/>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sp>
        <p:nvSpPr>
          <p:cNvPr id="14" name="标题 1"/>
          <p:cNvSpPr txBox="1"/>
          <p:nvPr/>
        </p:nvSpPr>
        <p:spPr>
          <a:xfrm rot="0" flipH="0" flipV="0">
            <a:off x="980415" y="4598254"/>
            <a:ext cx="360284" cy="348662"/>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sp>
        <p:nvSpPr>
          <p:cNvPr id="15" name="标题 1"/>
          <p:cNvSpPr txBox="1"/>
          <p:nvPr/>
        </p:nvSpPr>
        <p:spPr>
          <a:xfrm rot="0" flipH="0" flipV="0">
            <a:off x="5840190" y="3061514"/>
            <a:ext cx="4661226" cy="389614"/>
          </a:xfrm>
          <a:prstGeom prst="rect">
            <a:avLst/>
          </a:prstGeom>
          <a:noFill/>
          <a:ln>
            <a:noFill/>
          </a:ln>
        </p:spPr>
        <p:txBody>
          <a:bodyPr vert="horz" wrap="square" lIns="0" tIns="0" rIns="0" bIns="0" rtlCol="0" anchor="t"/>
          <a:lstStyle/>
          <a:p>
            <a:pPr algn="l"/>
            <a:r>
              <a:rPr kumimoji="1" lang="en-US" altLang="zh-CN" sz="1800">
                <a:ln w="12700">
                  <a:noFill/>
                </a:ln>
                <a:solidFill>
                  <a:srgbClr val="000000">
                    <a:alpha val="100000"/>
                  </a:srgbClr>
                </a:solidFill>
                <a:latin typeface="Source Han Sans"/>
                <a:ea typeface="Source Han Sans"/>
                <a:cs typeface="Source Han Sans"/>
              </a:rPr>
              <a:t>02</a:t>
            </a:r>
            <a:endParaRPr kumimoji="1" lang="zh-CN" altLang="en-US"/>
          </a:p>
        </p:txBody>
      </p:sp>
      <p:sp>
        <p:nvSpPr>
          <p:cNvPr id="16" name="标题 1"/>
          <p:cNvSpPr txBox="1"/>
          <p:nvPr/>
        </p:nvSpPr>
        <p:spPr>
          <a:xfrm rot="0" flipH="0" flipV="0">
            <a:off x="5840190" y="3518727"/>
            <a:ext cx="5065375" cy="1135488"/>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市场分析的方法：通过市场调研、阅读行业报告、参加行业会议等方式来分析市场趋势。同时，关注竞争对手的动态，分析其优势和劣势。</a:t>
            </a:r>
            <a:endParaRPr kumimoji="1" lang="zh-CN" altLang="en-US"/>
          </a:p>
        </p:txBody>
      </p:sp>
      <p:grpSp>
        <p:nvGrpSpPr>
          <p:cNvPr id="17" name=""/>
          <p:cNvGrpSpPr/>
          <p:nvPr/>
        </p:nvGrpSpPr>
        <p:grpSpPr>
          <a:xfrm>
            <a:off x="5840190" y="2998806"/>
            <a:ext cx="385429" cy="88322"/>
            <a:chOff x="5840190" y="2998806"/>
            <a:chExt cx="385429" cy="88322"/>
          </a:xfrm>
        </p:grpSpPr>
        <p:sp>
          <p:nvSpPr>
            <p:cNvPr id="18" name="标题 1"/>
            <p:cNvSpPr txBox="1"/>
            <p:nvPr/>
          </p:nvSpPr>
          <p:spPr>
            <a:xfrm rot="0" flipH="0" flipV="0">
              <a:off x="6137297" y="2998806"/>
              <a:ext cx="88322" cy="88322"/>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rot="0" flipH="0" flipV="0">
              <a:off x="5988744" y="2998806"/>
              <a:ext cx="88322" cy="88322"/>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rot="0" flipH="0" flipV="0">
              <a:off x="5840190" y="2998806"/>
              <a:ext cx="88322" cy="88322"/>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endParaRPr kumimoji="1" lang="zh-CN" altLang="en-US"/>
            </a:p>
          </p:txBody>
        </p:sp>
      </p:grpSp>
      <p:sp>
        <p:nvSpPr>
          <p:cNvPr id="21" name="标题 1"/>
          <p:cNvSpPr txBox="1"/>
          <p:nvPr/>
        </p:nvSpPr>
        <p:spPr>
          <a:xfrm rot="0" flipH="0" flipV="0">
            <a:off x="5840190" y="4564259"/>
            <a:ext cx="4661226" cy="389614"/>
          </a:xfrm>
          <a:prstGeom prst="rect">
            <a:avLst/>
          </a:prstGeom>
          <a:noFill/>
          <a:ln>
            <a:noFill/>
          </a:ln>
        </p:spPr>
        <p:txBody>
          <a:bodyPr vert="horz" wrap="square" lIns="0" tIns="0" rIns="0" bIns="0" rtlCol="0" anchor="t"/>
          <a:lstStyle/>
          <a:p>
            <a:pPr algn="l"/>
            <a:r>
              <a:rPr kumimoji="1" lang="en-US" altLang="zh-CN" sz="1800">
                <a:ln w="12700">
                  <a:noFill/>
                </a:ln>
                <a:solidFill>
                  <a:srgbClr val="000000">
                    <a:alpha val="100000"/>
                  </a:srgbClr>
                </a:solidFill>
                <a:latin typeface="Source Han Sans"/>
                <a:ea typeface="Source Han Sans"/>
                <a:cs typeface="Source Han Sans"/>
              </a:rPr>
              <a:t>03</a:t>
            </a:r>
            <a:endParaRPr kumimoji="1" lang="zh-CN" altLang="en-US"/>
          </a:p>
        </p:txBody>
      </p:sp>
      <p:sp>
        <p:nvSpPr>
          <p:cNvPr id="22" name="标题 1"/>
          <p:cNvSpPr txBox="1"/>
          <p:nvPr/>
        </p:nvSpPr>
        <p:spPr>
          <a:xfrm rot="0" flipH="0" flipV="0">
            <a:off x="5840190" y="5021472"/>
            <a:ext cx="5065375" cy="1135488"/>
          </a:xfrm>
          <a:prstGeom prst="rect">
            <a:avLst/>
          </a:prstGeom>
          <a:noFill/>
          <a:ln>
            <a:noFill/>
          </a:ln>
        </p:spPr>
        <p:txBody>
          <a:bodyPr vert="horz" wrap="square" lIns="0" tIns="0" rIns="0" bIns="0" rtlCol="0" anchor="t"/>
          <a:lstStyle/>
          <a:p>
            <a:pPr algn="l"/>
            <a:r>
              <a:rPr kumimoji="1" lang="en-US" altLang="zh-CN" sz="1400">
                <a:ln w="12700">
                  <a:noFill/>
                </a:ln>
                <a:solidFill>
                  <a:srgbClr val="000000">
                    <a:alpha val="100000"/>
                  </a:srgbClr>
                </a:solidFill>
                <a:latin typeface="Source Han Sans"/>
                <a:ea typeface="Source Han Sans"/>
                <a:cs typeface="Source Han Sans"/>
              </a:rPr>
              <a:t>市场分析在销售中的应用：销售人员可以根据市场趋势调整销售策略，利用产品的独特卖点来对抗竞争对手，提高市场份额。</a:t>
            </a:r>
            <a:endParaRPr kumimoji="1" lang="zh-CN" altLang="en-US"/>
          </a:p>
        </p:txBody>
      </p:sp>
      <p:grpSp>
        <p:nvGrpSpPr>
          <p:cNvPr id="23" name=""/>
          <p:cNvGrpSpPr/>
          <p:nvPr/>
        </p:nvGrpSpPr>
        <p:grpSpPr>
          <a:xfrm>
            <a:off x="5840190" y="4501551"/>
            <a:ext cx="385429" cy="88322"/>
            <a:chOff x="5840190" y="4501551"/>
            <a:chExt cx="385429" cy="88322"/>
          </a:xfrm>
        </p:grpSpPr>
        <p:sp>
          <p:nvSpPr>
            <p:cNvPr id="24" name="标题 1"/>
            <p:cNvSpPr txBox="1"/>
            <p:nvPr/>
          </p:nvSpPr>
          <p:spPr>
            <a:xfrm rot="0" flipH="0" flipV="0">
              <a:off x="6137297"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25" name="标题 1"/>
            <p:cNvSpPr txBox="1"/>
            <p:nvPr/>
          </p:nvSpPr>
          <p:spPr>
            <a:xfrm rot="0" flipH="0" flipV="0">
              <a:off x="5988744"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26" name="标题 1"/>
            <p:cNvSpPr txBox="1"/>
            <p:nvPr/>
          </p:nvSpPr>
          <p:spPr>
            <a:xfrm rot="0" flipH="0" flipV="0">
              <a:off x="5840190"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grpSp>
      <p:sp>
        <p:nvSpPr>
          <p:cNvPr id="27" name="标题 1"/>
          <p:cNvSpPr txBox="1"/>
          <p:nvPr/>
        </p:nvSpPr>
        <p:spPr>
          <a:xfrm rot="0" flipH="0" flipV="0">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a:ea typeface="Source Han Sans CN Bold"/>
                <a:cs typeface="Source Han Sans CN Bold"/>
              </a:rPr>
              <a:t>市场趋势与竞争对手分析</a:t>
            </a:r>
            <a:endParaRPr kumimoji="1" lang="zh-CN" altLang="en-US"/>
          </a:p>
        </p:txBody>
      </p:sp>
      <p:grpSp>
        <p:nvGrpSpPr>
          <p:cNvPr id="28" name=""/>
          <p:cNvGrpSpPr/>
          <p:nvPr/>
        </p:nvGrpSpPr>
        <p:grpSpPr>
          <a:xfrm>
            <a:off x="176306" y="376135"/>
            <a:ext cx="484094" cy="470981"/>
            <a:chOff x="176306" y="376135"/>
            <a:chExt cx="484094" cy="470981"/>
          </a:xfrm>
        </p:grpSpPr>
        <p:sp>
          <p:nvSpPr>
            <p:cNvPr id="29" name="标题 1"/>
            <p:cNvSpPr txBox="1"/>
            <p:nvPr/>
          </p:nvSpPr>
          <p:spPr>
            <a:xfrm rot="0" flipH="0" flipV="0">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0" name="标题 1"/>
            <p:cNvSpPr txBox="1"/>
            <p:nvPr/>
          </p:nvSpPr>
          <p:spPr>
            <a:xfrm rot="0" flipH="0" flipV="0">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778495"/>
      </a:dk2>
      <a:lt2>
        <a:srgbClr val="F0F0F0"/>
      </a:lt2>
      <a:accent1>
        <a:srgbClr val="4381DD"/>
      </a:accent1>
      <a:accent2>
        <a:srgbClr val="38A94F"/>
      </a:accent2>
      <a:accent3>
        <a:srgbClr val="44B4CF"/>
      </a:accent3>
      <a:accent4>
        <a:srgbClr val="7995D8"/>
      </a:accent4>
      <a:accent5>
        <a:srgbClr val="6D8594"/>
      </a:accent5>
      <a:accent6>
        <a:srgbClr val="7D8E9E"/>
      </a:accent6>
      <a:hlink>
        <a:srgbClr val="564EF8"/>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